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58" r:id="rId4"/>
    <p:sldId id="262" r:id="rId5"/>
    <p:sldId id="265" r:id="rId6"/>
    <p:sldId id="272" r:id="rId7"/>
    <p:sldId id="273" r:id="rId8"/>
    <p:sldId id="274" r:id="rId9"/>
    <p:sldId id="267" r:id="rId10"/>
    <p:sldId id="266" r:id="rId11"/>
    <p:sldId id="270" r:id="rId12"/>
    <p:sldId id="268" r:id="rId13"/>
    <p:sldId id="279" r:id="rId14"/>
    <p:sldId id="286" r:id="rId15"/>
    <p:sldId id="284" r:id="rId16"/>
    <p:sldId id="291" r:id="rId17"/>
    <p:sldId id="269" r:id="rId18"/>
    <p:sldId id="283" r:id="rId19"/>
    <p:sldId id="287" r:id="rId20"/>
    <p:sldId id="288" r:id="rId21"/>
    <p:sldId id="275" r:id="rId22"/>
    <p:sldId id="289" r:id="rId23"/>
    <p:sldId id="277" r:id="rId24"/>
    <p:sldId id="290" r:id="rId25"/>
    <p:sldId id="27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31869B"/>
    <a:srgbClr val="318B9F"/>
    <a:srgbClr val="0B12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78018" autoAdjust="0"/>
  </p:normalViewPr>
  <p:slideViewPr>
    <p:cSldViewPr snapToGrid="0" snapToObjects="1">
      <p:cViewPr varScale="1">
        <p:scale>
          <a:sx n="50" d="100"/>
          <a:sy n="50" d="100"/>
        </p:scale>
        <p:origin x="3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920799999999999E-2"/>
          <c:y val="6.8726900000000105E-2"/>
          <c:w val="0.96809199999999995"/>
          <c:h val="0.593699000000000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工作日</c:v>
                </c:pt>
              </c:strCache>
            </c:strRef>
          </c:tx>
          <c:spPr>
            <a:ln w="25400" cap="flat" cmpd="sng" algn="ctr">
              <a:solidFill>
                <a:srgbClr val="FF99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rgbClr val="FF9900"/>
              </a:solidFill>
              <a:ln w="25400" cap="flat" cmpd="sng" algn="ctr">
                <a:solidFill>
                  <a:srgbClr val="FF9900"/>
                </a:solidFill>
                <a:prstDash val="solid"/>
                <a:round/>
              </a:ln>
              <a:effectLst/>
            </c:spPr>
          </c:marker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baseline="0">
                    <a:solidFill>
                      <a:srgbClr val="FF7D14"/>
                    </a:solidFill>
                    <a:latin typeface="Microsoft JhengHei" pitchFamily="34" charset="-120"/>
                    <a:ea typeface="Microsoft JhengHei" pitchFamily="34" charset="-120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Sheet1!$A$2:$A$20</c:f>
              <c:strCache>
                <c:ptCount val="19"/>
                <c:pt idx="0">
                  <c:v>5：00-5：59</c:v>
                </c:pt>
                <c:pt idx="1">
                  <c:v>6：00-6：59</c:v>
                </c:pt>
                <c:pt idx="2">
                  <c:v>7：00-7：59</c:v>
                </c:pt>
                <c:pt idx="3">
                  <c:v>8：00-8：59</c:v>
                </c:pt>
                <c:pt idx="4">
                  <c:v>9：00-9：59</c:v>
                </c:pt>
                <c:pt idx="5">
                  <c:v>10：00-10：59</c:v>
                </c:pt>
                <c:pt idx="6">
                  <c:v>11：00-11：59</c:v>
                </c:pt>
                <c:pt idx="7">
                  <c:v>12：00-12：59</c:v>
                </c:pt>
                <c:pt idx="8">
                  <c:v>13：00-13：59</c:v>
                </c:pt>
                <c:pt idx="9">
                  <c:v>14：00-14：59</c:v>
                </c:pt>
                <c:pt idx="10">
                  <c:v>15：00-15：59</c:v>
                </c:pt>
                <c:pt idx="11">
                  <c:v>16：00-16：59</c:v>
                </c:pt>
                <c:pt idx="12">
                  <c:v>17：00-17：59</c:v>
                </c:pt>
                <c:pt idx="13">
                  <c:v>18：00-18：59</c:v>
                </c:pt>
                <c:pt idx="14">
                  <c:v>19：00-19：59</c:v>
                </c:pt>
                <c:pt idx="15">
                  <c:v>20：00-20：59</c:v>
                </c:pt>
                <c:pt idx="16">
                  <c:v>21：00-21：59</c:v>
                </c:pt>
                <c:pt idx="17">
                  <c:v>22：00-22：59</c:v>
                </c:pt>
                <c:pt idx="18">
                  <c:v>23：00-23：59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0.1</c:v>
                </c:pt>
                <c:pt idx="1">
                  <c:v>3.1</c:v>
                </c:pt>
                <c:pt idx="2">
                  <c:v>32.9</c:v>
                </c:pt>
                <c:pt idx="3">
                  <c:v>56.9</c:v>
                </c:pt>
                <c:pt idx="4">
                  <c:v>12.1</c:v>
                </c:pt>
                <c:pt idx="5">
                  <c:v>7.5</c:v>
                </c:pt>
                <c:pt idx="6">
                  <c:v>3.3</c:v>
                </c:pt>
                <c:pt idx="7">
                  <c:v>3.4</c:v>
                </c:pt>
                <c:pt idx="8">
                  <c:v>3.2</c:v>
                </c:pt>
                <c:pt idx="9">
                  <c:v>5.3</c:v>
                </c:pt>
                <c:pt idx="10">
                  <c:v>5.3</c:v>
                </c:pt>
                <c:pt idx="11">
                  <c:v>9.4</c:v>
                </c:pt>
                <c:pt idx="12">
                  <c:v>40.700000000000003</c:v>
                </c:pt>
                <c:pt idx="13">
                  <c:v>38.4</c:v>
                </c:pt>
                <c:pt idx="14">
                  <c:v>13.7</c:v>
                </c:pt>
                <c:pt idx="15">
                  <c:v>6.3</c:v>
                </c:pt>
                <c:pt idx="16">
                  <c:v>4</c:v>
                </c:pt>
                <c:pt idx="17">
                  <c:v>2.4</c:v>
                </c:pt>
                <c:pt idx="18">
                  <c:v>0.3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周末</c:v>
                </c:pt>
              </c:strCache>
            </c:strRef>
          </c:tx>
          <c:spPr>
            <a:ln w="25400" cap="flat" cmpd="sng" algn="ctr">
              <a:solidFill>
                <a:srgbClr val="333399"/>
              </a:solidFill>
              <a:prstDash val="solid"/>
              <a:round/>
            </a:ln>
            <a:effectLst/>
          </c:spPr>
          <c:marker>
            <c:symbol val="square"/>
            <c:size val="5"/>
            <c:spPr>
              <a:solidFill>
                <a:srgbClr val="333399"/>
              </a:solidFill>
              <a:ln w="25400" cap="flat" cmpd="sng" algn="ctr">
                <a:solidFill>
                  <a:srgbClr val="333399"/>
                </a:solidFill>
                <a:prstDash val="solid"/>
                <a:round/>
              </a:ln>
              <a:effectLst/>
            </c:spPr>
          </c:marker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baseline="0">
                    <a:solidFill>
                      <a:srgbClr val="0070C0"/>
                    </a:solidFill>
                    <a:latin typeface="Microsoft JhengHei" pitchFamily="34" charset="-120"/>
                    <a:ea typeface="Microsoft JhengHei" pitchFamily="34" charset="-120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Sheet1!$A$2:$A$20</c:f>
              <c:strCache>
                <c:ptCount val="19"/>
                <c:pt idx="0">
                  <c:v>5：00-5：59</c:v>
                </c:pt>
                <c:pt idx="1">
                  <c:v>6：00-6：59</c:v>
                </c:pt>
                <c:pt idx="2">
                  <c:v>7：00-7：59</c:v>
                </c:pt>
                <c:pt idx="3">
                  <c:v>8：00-8：59</c:v>
                </c:pt>
                <c:pt idx="4">
                  <c:v>9：00-9：59</c:v>
                </c:pt>
                <c:pt idx="5">
                  <c:v>10：00-10：59</c:v>
                </c:pt>
                <c:pt idx="6">
                  <c:v>11：00-11：59</c:v>
                </c:pt>
                <c:pt idx="7">
                  <c:v>12：00-12：59</c:v>
                </c:pt>
                <c:pt idx="8">
                  <c:v>13：00-13：59</c:v>
                </c:pt>
                <c:pt idx="9">
                  <c:v>14：00-14：59</c:v>
                </c:pt>
                <c:pt idx="10">
                  <c:v>15：00-15：59</c:v>
                </c:pt>
                <c:pt idx="11">
                  <c:v>16：00-16：59</c:v>
                </c:pt>
                <c:pt idx="12">
                  <c:v>17：00-17：59</c:v>
                </c:pt>
                <c:pt idx="13">
                  <c:v>18：00-18：59</c:v>
                </c:pt>
                <c:pt idx="14">
                  <c:v>19：00-19：59</c:v>
                </c:pt>
                <c:pt idx="15">
                  <c:v>20：00-20：59</c:v>
                </c:pt>
                <c:pt idx="16">
                  <c:v>21：00-21：59</c:v>
                </c:pt>
                <c:pt idx="17">
                  <c:v>22：00-22：59</c:v>
                </c:pt>
                <c:pt idx="18">
                  <c:v>23：00-23：59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0</c:v>
                </c:pt>
                <c:pt idx="1">
                  <c:v>0.3</c:v>
                </c:pt>
                <c:pt idx="2">
                  <c:v>2.7</c:v>
                </c:pt>
                <c:pt idx="3">
                  <c:v>7</c:v>
                </c:pt>
                <c:pt idx="4">
                  <c:v>13.2</c:v>
                </c:pt>
                <c:pt idx="5">
                  <c:v>22.6</c:v>
                </c:pt>
                <c:pt idx="6">
                  <c:v>12.4</c:v>
                </c:pt>
                <c:pt idx="7">
                  <c:v>8.1999999999999993</c:v>
                </c:pt>
                <c:pt idx="8">
                  <c:v>10.1</c:v>
                </c:pt>
                <c:pt idx="9">
                  <c:v>10.7</c:v>
                </c:pt>
                <c:pt idx="10">
                  <c:v>10.1</c:v>
                </c:pt>
                <c:pt idx="11">
                  <c:v>12.9</c:v>
                </c:pt>
                <c:pt idx="12">
                  <c:v>9.6999999999999993</c:v>
                </c:pt>
                <c:pt idx="13">
                  <c:v>10.199999999999999</c:v>
                </c:pt>
                <c:pt idx="14">
                  <c:v>12</c:v>
                </c:pt>
                <c:pt idx="15">
                  <c:v>10</c:v>
                </c:pt>
                <c:pt idx="16">
                  <c:v>6.9</c:v>
                </c:pt>
                <c:pt idx="17">
                  <c:v>3.2</c:v>
                </c:pt>
                <c:pt idx="18">
                  <c:v>0.5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039712"/>
        <c:axId val="-2055038624"/>
      </c:lineChart>
      <c:catAx>
        <c:axId val="-2055039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 cmpd="sng" algn="ctr">
            <a:solidFill>
              <a:srgbClr val="808080"/>
            </a:solidFill>
            <a:prstDash val="solid"/>
            <a:round/>
          </a:ln>
        </c:spPr>
        <c:txPr>
          <a:bodyPr rot="-258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rgbClr val="53585F"/>
                </a:solidFill>
                <a:latin typeface="Microsoft JhengHei" pitchFamily="34" charset="-120"/>
                <a:ea typeface="Microsoft JhengHei" pitchFamily="34" charset="-120"/>
                <a:cs typeface="+mn-cs"/>
              </a:defRPr>
            </a:pPr>
            <a:endParaRPr lang="zh-CN"/>
          </a:p>
        </c:txPr>
        <c:crossAx val="-2055038624"/>
        <c:crosses val="autoZero"/>
        <c:auto val="1"/>
        <c:lblAlgn val="ctr"/>
        <c:lblOffset val="100"/>
        <c:noMultiLvlLbl val="1"/>
      </c:catAx>
      <c:valAx>
        <c:axId val="-2055038624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rgbClr val="000000"/>
                </a:solidFill>
                <a:latin typeface="Microsoft YaHei"/>
                <a:ea typeface="+mn-ea"/>
                <a:cs typeface="+mn-cs"/>
              </a:defRPr>
            </a:pPr>
            <a:endParaRPr lang="zh-CN"/>
          </a:p>
        </c:txPr>
        <c:crossAx val="-2055039712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0165175102391797"/>
          <c:y val="3.3752522648285203E-2"/>
          <c:w val="0.29834824897608198"/>
          <c:h val="0.10258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rgbClr val="000000"/>
              </a:solidFill>
              <a:latin typeface="Microsoft JhengHei" pitchFamily="34" charset="-120"/>
              <a:ea typeface="Microsoft JhengHei" pitchFamily="34" charset="-120"/>
              <a:cs typeface="+mn-cs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2683E-2"/>
          <c:y val="0.245031296379945"/>
          <c:w val="0.97073200000000004"/>
          <c:h val="0.578979680790317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地铁人群</c:v>
                </c:pt>
              </c:strCache>
            </c:strRef>
          </c:tx>
          <c:spPr>
            <a:solidFill>
              <a:srgbClr val="14BBEA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0.0&quot; 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000000"/>
                    </a:solidFill>
                    <a:latin typeface="Microsoft JhengHei" pitchFamily="34" charset="-120"/>
                    <a:ea typeface="Microsoft JhengHei" pitchFamily="34" charset="-12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地铁／轻轨</c:v>
                </c:pt>
                <c:pt idx="1">
                  <c:v>公交车</c:v>
                </c:pt>
                <c:pt idx="2">
                  <c:v>出租车</c:v>
                </c:pt>
                <c:pt idx="3">
                  <c:v>私家车</c:v>
                </c:pt>
                <c:pt idx="4">
                  <c:v>步行</c:v>
                </c:pt>
                <c:pt idx="5">
                  <c:v>自行车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79.3</c:v>
                </c:pt>
                <c:pt idx="1">
                  <c:v>56</c:v>
                </c:pt>
                <c:pt idx="2">
                  <c:v>15.2</c:v>
                </c:pt>
                <c:pt idx="3">
                  <c:v>7.8</c:v>
                </c:pt>
                <c:pt idx="4">
                  <c:v>14.1</c:v>
                </c:pt>
                <c:pt idx="5">
                  <c:v>3.5</c:v>
                </c:pt>
                <c:pt idx="6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7991296"/>
        <c:axId val="-137992384"/>
      </c:barChart>
      <c:catAx>
        <c:axId val="-137991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B7B7B7"/>
            </a:solidFill>
            <a:prstDash val="solid"/>
            <a:miter lim="400000"/>
          </a:ln>
        </c:spPr>
        <c:txPr>
          <a:bodyPr rot="0" anchor="t"/>
          <a:lstStyle/>
          <a:p>
            <a:pPr>
              <a:lnSpc>
                <a:spcPct val="100000"/>
              </a:lnSpc>
              <a:defRPr sz="1400" b="0" i="0" u="none" strike="noStrike">
                <a:solidFill>
                  <a:srgbClr val="000000"/>
                </a:solidFill>
                <a:latin typeface="Microsoft JhengHei" pitchFamily="34" charset="-120"/>
                <a:ea typeface="Microsoft JhengHei" pitchFamily="34" charset="-120"/>
              </a:defRPr>
            </a:pPr>
            <a:endParaRPr lang="zh-CN"/>
          </a:p>
        </c:txPr>
        <c:crossAx val="-137992384"/>
        <c:crosses val="autoZero"/>
        <c:auto val="1"/>
        <c:lblAlgn val="ctr"/>
        <c:lblOffset val="100"/>
        <c:noMultiLvlLbl val="1"/>
      </c:catAx>
      <c:valAx>
        <c:axId val="-13799238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7B7B7"/>
              </a:solidFill>
              <a:prstDash val="solid"/>
              <a:miter lim="400000"/>
            </a:ln>
          </c:spPr>
        </c:majorGridlines>
        <c:numFmt formatCode="0.0&quot; &quot;" sourceLinked="0"/>
        <c:majorTickMark val="out"/>
        <c:minorTickMark val="none"/>
        <c:tickLblPos val="none"/>
        <c:spPr>
          <a:ln w="6350" cap="flat">
            <a:solidFill>
              <a:srgbClr val="B7B7B7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zh-CN"/>
          </a:p>
        </c:txPr>
        <c:crossAx val="-137991296"/>
        <c:crosses val="autoZero"/>
        <c:crossBetween val="between"/>
        <c:majorUnit val="20"/>
        <c:minorUnit val="1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14BBEA"/>
            </a:solidFill>
            <a:ln w="9525" cap="flat">
              <a:noFill/>
              <a:round/>
            </a:ln>
            <a:effectLst>
              <a:outerShdw blurRad="254000" dir="14195208" algn="tl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Microsoft JhengHei" pitchFamily="34" charset="-120"/>
                    <a:ea typeface="Microsoft JhengHei" pitchFamily="34" charset="-120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女性</c:v>
                </c:pt>
                <c:pt idx="1">
                  <c:v>男性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49.8</c:v>
                </c:pt>
                <c:pt idx="1">
                  <c:v>50.2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8003808"/>
        <c:axId val="-137999456"/>
      </c:barChart>
      <c:catAx>
        <c:axId val="-1380038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635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  <a:cs typeface="+mn-cs"/>
              </a:defRPr>
            </a:pPr>
            <a:endParaRPr lang="zh-CN"/>
          </a:p>
        </c:txPr>
        <c:crossAx val="-137999456"/>
        <c:crosses val="autoZero"/>
        <c:auto val="1"/>
        <c:lblAlgn val="ctr"/>
        <c:lblOffset val="100"/>
        <c:noMultiLvlLbl val="1"/>
      </c:catAx>
      <c:valAx>
        <c:axId val="-137999456"/>
        <c:scaling>
          <c:orientation val="minMax"/>
          <c:max val="60"/>
          <c:min val="0"/>
        </c:scaling>
        <c:delete val="0"/>
        <c:axPos val="t"/>
        <c:majorGridlines>
          <c:spPr>
            <a:ln w="12700" cap="flat" cmpd="sng" algn="ctr">
              <a:solidFill>
                <a:srgbClr val="B7B7B7"/>
              </a:solidFill>
              <a:prstDash val="solid"/>
              <a:miter lim="400000"/>
            </a:ln>
          </c:spPr>
        </c:majorGridlines>
        <c:numFmt formatCode="0.#" sourceLinked="0"/>
        <c:majorTickMark val="out"/>
        <c:minorTickMark val="none"/>
        <c:tickLblPos val="none"/>
        <c:spPr>
          <a:ln w="635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2400" b="0" i="0" u="none" strike="noStrike" kern="1200" baseline="0">
                <a:solidFill>
                  <a:srgbClr val="000000"/>
                </a:solidFill>
                <a:latin typeface="Microsoft YaHei"/>
                <a:ea typeface="+mn-ea"/>
                <a:cs typeface="+mn-cs"/>
              </a:defRPr>
            </a:pPr>
            <a:endParaRPr lang="zh-CN"/>
          </a:p>
        </c:txPr>
        <c:crossAx val="-138003808"/>
        <c:crosses val="autoZero"/>
        <c:crossBetween val="between"/>
        <c:majorUnit val="15"/>
        <c:minorUnit val="7.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14BBEA"/>
            </a:solidFill>
            <a:ln w="9525" cap="flat">
              <a:noFill/>
              <a:round/>
            </a:ln>
            <a:effectLst>
              <a:outerShdw blurRad="127000" dir="7320000" algn="tl">
                <a:srgbClr val="000000">
                  <a:alpha val="55000"/>
                </a:srgbClr>
              </a:outerShdw>
            </a:effectLst>
            <a:sp3d prstMaterial="matte"/>
          </c:spPr>
          <c:dPt>
            <c:idx val="1"/>
            <c:bubble3D val="0"/>
            <c:spPr>
              <a:solidFill>
                <a:srgbClr val="2D96D1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Pt>
            <c:idx val="2"/>
            <c:bubble3D val="0"/>
            <c:spPr>
              <a:solidFill>
                <a:srgbClr val="24D6DF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Pt>
            <c:idx val="3"/>
            <c:bubble3D val="0"/>
            <c:spPr>
              <a:solidFill>
                <a:srgbClr val="4EC4A8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CN"/>
                      <a:t>18-24</a:t>
                    </a:r>
                    <a:r>
                      <a:rPr lang="zh-CN" altLang="en-US" smtClean="0"/>
                      <a:t>岁</a:t>
                    </a:r>
                  </a:p>
                  <a:p>
                    <a:r>
                      <a:rPr lang="en-US" altLang="zh-CN" smtClean="0"/>
                      <a:t>27.1</a:t>
                    </a:r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CN"/>
                      <a:t>25-30</a:t>
                    </a:r>
                    <a:r>
                      <a:rPr lang="zh-CN" altLang="en-US" smtClean="0"/>
                      <a:t>岁</a:t>
                    </a:r>
                  </a:p>
                  <a:p>
                    <a:r>
                      <a:rPr lang="en-US" altLang="zh-CN" smtClean="0"/>
                      <a:t>32.3</a:t>
                    </a:r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CN"/>
                      <a:t>31-40</a:t>
                    </a:r>
                    <a:r>
                      <a:rPr lang="zh-CN" altLang="en-US" smtClean="0"/>
                      <a:t>岁</a:t>
                    </a:r>
                  </a:p>
                  <a:p>
                    <a:r>
                      <a:rPr lang="en-US" altLang="zh-CN" smtClean="0"/>
                      <a:t>23.5</a:t>
                    </a:r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CN"/>
                      <a:t>41-50</a:t>
                    </a:r>
                    <a:r>
                      <a:rPr lang="zh-CN" altLang="en-US" smtClean="0"/>
                      <a:t>岁</a:t>
                    </a:r>
                  </a:p>
                  <a:p>
                    <a:r>
                      <a:rPr lang="en-US" altLang="zh-CN" smtClean="0"/>
                      <a:t>17.1</a:t>
                    </a:r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Microsoft JhengHei" pitchFamily="34" charset="-120"/>
                    <a:ea typeface="Microsoft JhengHei" pitchFamily="34" charset="-120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Sheet1!$B$1:$E$1</c:f>
              <c:strCache>
                <c:ptCount val="4"/>
                <c:pt idx="0">
                  <c:v>18-24岁</c:v>
                </c:pt>
                <c:pt idx="1">
                  <c:v>25-30岁</c:v>
                </c:pt>
                <c:pt idx="2">
                  <c:v>31-40岁</c:v>
                </c:pt>
                <c:pt idx="3">
                  <c:v>41-50岁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27.1</c:v>
                </c:pt>
                <c:pt idx="1">
                  <c:v>32.299999999999997</c:v>
                </c:pt>
                <c:pt idx="2">
                  <c:v>23.5</c:v>
                </c:pt>
                <c:pt idx="3">
                  <c:v>17.100000000000001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80"/>
      <c:hPercent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比例</c:v>
                </c:pt>
              </c:strCache>
            </c:strRef>
          </c:tx>
          <c:spPr>
            <a:solidFill>
              <a:srgbClr val="14BBEA"/>
            </a:solidFill>
            <a:ln w="9525" cap="flat">
              <a:noFill/>
              <a:round/>
            </a:ln>
            <a:effectLst>
              <a:outerShdw blurRad="127000" dir="7320000" algn="tl">
                <a:srgbClr val="000000">
                  <a:alpha val="55000"/>
                </a:srgbClr>
              </a:outerShdw>
            </a:effectLst>
            <a:sp3d prstMaterial="matte"/>
          </c:spPr>
          <c:dPt>
            <c:idx val="1"/>
            <c:bubble3D val="0"/>
            <c:spPr>
              <a:solidFill>
                <a:srgbClr val="2D96D1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Pt>
            <c:idx val="2"/>
            <c:bubble3D val="0"/>
            <c:spPr>
              <a:solidFill>
                <a:srgbClr val="24D6DF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Pt>
            <c:idx val="3"/>
            <c:bubble3D val="0"/>
            <c:spPr>
              <a:solidFill>
                <a:srgbClr val="4EC4A8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Pt>
            <c:idx val="4"/>
            <c:bubble3D val="0"/>
            <c:spPr>
              <a:solidFill>
                <a:srgbClr val="4C9766"/>
              </a:solidFill>
              <a:ln w="9525" cap="flat">
                <a:noFill/>
                <a:round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  <a:sp3d prstMaterial="matte"/>
            </c:spPr>
          </c:dPt>
          <c:dLbls>
            <c:dLbl>
              <c:idx val="0"/>
              <c:layout>
                <c:manualLayout>
                  <c:x val="5.2257568089142399E-2"/>
                  <c:y val="3.8085938671442499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 sz="1000" b="0" i="0" u="none" strike="noStrike">
                      <a:solidFill>
                        <a:schemeClr val="bg1"/>
                      </a:solidFill>
                      <a:latin typeface="Microsoft JhengHei" pitchFamily="34" charset="-120"/>
                      <a:ea typeface="Microsoft JhengHei" pitchFamily="34" charset="-12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numFmt formatCode="0.0%" sourceLinked="0"/>
              <c:spPr/>
              <c:txPr>
                <a:bodyPr/>
                <a:lstStyle/>
                <a:p>
                  <a:pPr>
                    <a:defRPr sz="1000" b="0" i="0" u="none" strike="noStrike">
                      <a:solidFill>
                        <a:schemeClr val="bg1"/>
                      </a:solidFill>
                      <a:effectLst>
                        <a:outerShdw blurRad="190500" dist="25400" dir="5400000" algn="tl">
                          <a:srgbClr val="000000">
                            <a:alpha val="50000"/>
                          </a:srgbClr>
                        </a:outerShdw>
                      </a:effectLst>
                      <a:latin typeface="Microsoft JhengHei" pitchFamily="34" charset="-120"/>
                      <a:ea typeface="Microsoft JhengHei" pitchFamily="34" charset="-120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numFmt formatCode="0.0%" sourceLinked="0"/>
              <c:spPr/>
              <c:txPr>
                <a:bodyPr/>
                <a:lstStyle/>
                <a:p>
                  <a:pPr>
                    <a:defRPr sz="1000" b="0" i="0" u="none" strike="noStrike">
                      <a:solidFill>
                        <a:schemeClr val="bg1"/>
                      </a:solidFill>
                      <a:effectLst>
                        <a:outerShdw blurRad="190500" dist="25400" dir="5400000" algn="tl">
                          <a:srgbClr val="000000">
                            <a:alpha val="50000"/>
                          </a:srgbClr>
                        </a:outerShdw>
                      </a:effectLst>
                      <a:latin typeface="Microsoft JhengHei" pitchFamily="34" charset="-120"/>
                      <a:ea typeface="Microsoft JhengHei" pitchFamily="34" charset="-120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numFmt formatCode="0.0%" sourceLinked="0"/>
              <c:spPr/>
              <c:txPr>
                <a:bodyPr/>
                <a:lstStyle/>
                <a:p>
                  <a:pPr>
                    <a:defRPr sz="1000" b="0" i="0" u="none" strike="noStrike">
                      <a:solidFill>
                        <a:schemeClr val="bg1"/>
                      </a:solidFill>
                      <a:effectLst>
                        <a:outerShdw blurRad="190500" dist="25400" dir="5400000" algn="tl">
                          <a:srgbClr val="000000">
                            <a:alpha val="50000"/>
                          </a:srgbClr>
                        </a:outerShdw>
                      </a:effectLst>
                      <a:latin typeface="Microsoft JhengHei" pitchFamily="34" charset="-120"/>
                      <a:ea typeface="Microsoft JhengHei" pitchFamily="34" charset="-120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6.6192919579580303E-2"/>
                  <c:y val="7.9980471210029297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 sz="1000" b="0" i="0" u="none" strike="noStrike">
                      <a:solidFill>
                        <a:schemeClr val="bg1"/>
                      </a:solidFill>
                      <a:latin typeface="Microsoft JhengHei" pitchFamily="34" charset="-120"/>
                      <a:ea typeface="Microsoft JhengHei" pitchFamily="34" charset="-12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>
                    <a:solidFill>
                      <a:schemeClr val="bg1"/>
                    </a:solidFill>
                    <a:latin typeface="Microsoft JhengHei" pitchFamily="34" charset="-120"/>
                    <a:ea typeface="Microsoft JhengHei" pitchFamily="34" charset="-120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初中及以下</c:v>
                </c:pt>
                <c:pt idx="1">
                  <c:v>高中／中专／职校</c:v>
                </c:pt>
                <c:pt idx="2">
                  <c:v>大专／电大</c:v>
                </c:pt>
                <c:pt idx="3">
                  <c:v>本科</c:v>
                </c:pt>
                <c:pt idx="4">
                  <c:v>研究生及以上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1.4</c:v>
                </c:pt>
                <c:pt idx="1">
                  <c:v>23.5</c:v>
                </c:pt>
                <c:pt idx="2">
                  <c:v>39.6</c:v>
                </c:pt>
                <c:pt idx="3">
                  <c:v>34.1</c:v>
                </c:pt>
                <c:pt idx="4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54400000000001"/>
          <c:y val="8.8452300000000095E-2"/>
          <c:w val="0.75145600000000001"/>
          <c:h val="0.853142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4BBEA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#,##0.0&quot; &quot;;\(#,##0.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rgbClr val="000000"/>
                    </a:solidFill>
                    <a:latin typeface="Microsoft JhengHei" pitchFamily="34" charset="-120"/>
                    <a:ea typeface="Microsoft JhengHei" pitchFamily="34" charset="-120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企业／公司职员</c:v>
                </c:pt>
                <c:pt idx="1">
                  <c:v>企业／公司管理人员</c:v>
                </c:pt>
                <c:pt idx="2">
                  <c:v>工厂工人／商业服务人员</c:v>
                </c:pt>
                <c:pt idx="3">
                  <c:v>学生</c:v>
                </c:pt>
                <c:pt idx="4">
                  <c:v>教学、科研、医生、律师等专业人员</c:v>
                </c:pt>
                <c:pt idx="5">
                  <c:v>私营企业主</c:v>
                </c:pt>
                <c:pt idx="6">
                  <c:v>机关单位公务员／干部</c:v>
                </c:pt>
                <c:pt idx="7">
                  <c:v>其他</c:v>
                </c:pt>
                <c:pt idx="8">
                  <c:v>自由职业者</c:v>
                </c:pt>
                <c:pt idx="9">
                  <c:v>离退休人员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53.4</c:v>
                </c:pt>
                <c:pt idx="1">
                  <c:v>17.399999999999999</c:v>
                </c:pt>
                <c:pt idx="2">
                  <c:v>8.6999999999999993</c:v>
                </c:pt>
                <c:pt idx="3">
                  <c:v>5</c:v>
                </c:pt>
                <c:pt idx="4">
                  <c:v>4.2</c:v>
                </c:pt>
                <c:pt idx="5">
                  <c:v>3.8</c:v>
                </c:pt>
                <c:pt idx="6">
                  <c:v>2.6</c:v>
                </c:pt>
                <c:pt idx="7">
                  <c:v>2.5</c:v>
                </c:pt>
                <c:pt idx="8">
                  <c:v>2.1</c:v>
                </c:pt>
                <c:pt idx="9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137990208"/>
        <c:axId val="-138005440"/>
      </c:barChart>
      <c:catAx>
        <c:axId val="-137990208"/>
        <c:scaling>
          <c:orientation val="maxMin"/>
        </c:scaling>
        <c:delete val="0"/>
        <c:axPos val="l"/>
        <c:numFmt formatCode="#,##0.00&quot; &quot;;\(#,##0.00\)" sourceLinked="0"/>
        <c:majorTickMark val="out"/>
        <c:minorTickMark val="none"/>
        <c:tickLblPos val="nextTo"/>
        <c:spPr>
          <a:ln w="6350" cap="flat" cmpd="sng" algn="ctr">
            <a:solidFill>
              <a:srgbClr val="B7B7B7"/>
            </a:solidFill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  <a:cs typeface="+mn-cs"/>
              </a:defRPr>
            </a:pPr>
            <a:endParaRPr lang="zh-CN"/>
          </a:p>
        </c:txPr>
        <c:crossAx val="-138005440"/>
        <c:crosses val="autoZero"/>
        <c:auto val="1"/>
        <c:lblAlgn val="ctr"/>
        <c:lblOffset val="100"/>
        <c:noMultiLvlLbl val="1"/>
      </c:catAx>
      <c:valAx>
        <c:axId val="-138005440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rgbClr val="B7B7B7"/>
              </a:solidFill>
              <a:prstDash val="solid"/>
              <a:miter lim="400000"/>
            </a:ln>
          </c:spPr>
        </c:majorGridlines>
        <c:numFmt formatCode="0.#" sourceLinked="0"/>
        <c:majorTickMark val="out"/>
        <c:minorTickMark val="none"/>
        <c:tickLblPos val="none"/>
        <c:spPr>
          <a:ln w="6350" cap="flat" cmpd="sng" algn="ctr">
            <a:solidFill>
              <a:srgbClr val="B7B7B7"/>
            </a:solidFill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2400" b="0" i="0" u="none" strike="noStrike" kern="1200" baseline="0">
                <a:solidFill>
                  <a:srgbClr val="000000"/>
                </a:solidFill>
                <a:latin typeface="Gill Sans" panose="020B0502020104020203"/>
                <a:ea typeface="+mn-ea"/>
                <a:cs typeface="+mn-cs"/>
              </a:defRPr>
            </a:pPr>
            <a:endParaRPr lang="zh-CN"/>
          </a:p>
        </c:txPr>
        <c:crossAx val="-137990208"/>
        <c:crosses val="autoZero"/>
        <c:crossBetween val="between"/>
        <c:majorUnit val="15"/>
        <c:minorUnit val="7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F3F75-91CF-3344-8FC9-228088B862EF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BED76-34E2-6546-AF12-3D4586C7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7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425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8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50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00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2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0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0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BED76-34E2-6546-AF12-3D4586C787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17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当前认为轨道未来的主体</a:t>
            </a:r>
            <a:r>
              <a:rPr lang="en-US" altLang="zh-CN" dirty="0" smtClean="0"/>
              <a:t>,</a:t>
            </a:r>
            <a:r>
              <a:rPr lang="zh-CN" altLang="en-US" dirty="0" smtClean="0"/>
              <a:t>就是依托出行支付为突破支点</a:t>
            </a:r>
            <a:r>
              <a:rPr lang="en-US" altLang="zh-CN" dirty="0" smtClean="0"/>
              <a:t>,</a:t>
            </a:r>
            <a:r>
              <a:rPr lang="zh-CN" altLang="en-US" dirty="0" smtClean="0"/>
              <a:t>进行拓展</a:t>
            </a:r>
            <a:r>
              <a:rPr lang="en-US" altLang="zh-CN" dirty="0" smtClean="0"/>
              <a:t>,</a:t>
            </a:r>
            <a:r>
              <a:rPr lang="zh-CN" altLang="en-US" dirty="0" smtClean="0"/>
              <a:t>打造轨交社区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连接周边衣</a:t>
            </a:r>
            <a:r>
              <a:rPr lang="en-US" altLang="zh-CN" dirty="0" smtClean="0"/>
              <a:t>,</a:t>
            </a:r>
            <a:r>
              <a:rPr lang="zh-CN" altLang="en-US" dirty="0" smtClean="0"/>
              <a:t>食</a:t>
            </a:r>
            <a:r>
              <a:rPr lang="en-US" altLang="zh-CN" dirty="0" smtClean="0"/>
              <a:t>,</a:t>
            </a:r>
            <a:r>
              <a:rPr lang="zh-CN" altLang="en-US" dirty="0" smtClean="0"/>
              <a:t>住</a:t>
            </a:r>
            <a:r>
              <a:rPr lang="en-US" altLang="zh-CN" dirty="0" smtClean="0"/>
              <a:t>,</a:t>
            </a:r>
            <a:r>
              <a:rPr lang="zh-CN" altLang="en-US" dirty="0" smtClean="0"/>
              <a:t>行</a:t>
            </a:r>
            <a:r>
              <a:rPr lang="en-US" altLang="zh-CN" dirty="0" smtClean="0"/>
              <a:t>!,</a:t>
            </a:r>
          </a:p>
          <a:p>
            <a:r>
              <a:rPr lang="zh-CN" altLang="en-US" dirty="0" smtClean="0"/>
              <a:t>以乘客为翘板支点</a:t>
            </a:r>
            <a:r>
              <a:rPr lang="en-US" altLang="zh-CN" dirty="0" smtClean="0"/>
              <a:t>,</a:t>
            </a:r>
            <a:r>
              <a:rPr lang="zh-CN" altLang="en-US" dirty="0" smtClean="0"/>
              <a:t>撬动整个轨道大生态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通过数据也可以说明</a:t>
            </a:r>
            <a:r>
              <a:rPr lang="en-US" altLang="zh-CN" dirty="0" smtClean="0"/>
              <a:t>,</a:t>
            </a:r>
            <a:r>
              <a:rPr lang="zh-CN" altLang="en-US" dirty="0" smtClean="0"/>
              <a:t>轨道出行</a:t>
            </a:r>
            <a:r>
              <a:rPr lang="en-US" altLang="zh-CN" dirty="0" smtClean="0"/>
              <a:t>,</a:t>
            </a:r>
            <a:r>
              <a:rPr lang="zh-CN" altLang="en-US" dirty="0" smtClean="0"/>
              <a:t>已经慢慢成为很多年轻</a:t>
            </a:r>
            <a:r>
              <a:rPr lang="en-US" altLang="zh-CN" dirty="0" smtClean="0"/>
              <a:t>,</a:t>
            </a:r>
            <a:r>
              <a:rPr lang="zh-CN" altLang="en-US" dirty="0" smtClean="0"/>
              <a:t>白领首选</a:t>
            </a:r>
            <a:r>
              <a:rPr lang="en-US" altLang="zh-CN" dirty="0" smtClean="0"/>
              <a:t>.</a:t>
            </a:r>
            <a:r>
              <a:rPr lang="zh-CN" altLang="en-US" dirty="0" smtClean="0"/>
              <a:t>活跃度高</a:t>
            </a:r>
            <a:r>
              <a:rPr lang="en-US" altLang="zh-CN" dirty="0" smtClean="0"/>
              <a:t>,</a:t>
            </a:r>
            <a:r>
              <a:rPr lang="zh-CN" altLang="en-US" dirty="0" smtClean="0"/>
              <a:t>轨道内停留时间长</a:t>
            </a:r>
            <a:r>
              <a:rPr lang="en-US" altLang="zh-CN" dirty="0" smtClean="0"/>
              <a:t>.!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4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在具体的解决方案上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嗯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由于我们好像还没有完全有案例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所以可建议上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可以分为介绍大而全的概念和想法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或介绍具体交通移动支付的方案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9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在具体的解决方案上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嗯</a:t>
            </a:r>
            <a:r>
              <a:rPr lang="en-US" altLang="zh-CN" dirty="0" smtClean="0"/>
              <a:t>,</a:t>
            </a:r>
            <a:r>
              <a:rPr lang="zh-CN" altLang="en-US" dirty="0" smtClean="0"/>
              <a:t>由于我们好像还没有完全有案例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所以可建议上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可以分为介绍大而全的概念和想法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或介绍具体交通移动支付的方案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23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27F1-8900-7A41-B29A-8E933B90F7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0DBCB-1C63-8A43-9772-140E493DC0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Microsoft_Excel_97-2003____1.xls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oleObject" Target="../embeddings/Microsoft_Excel_97-2003____2.xls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/>
          <p:cNvSpPr txBox="1"/>
          <p:nvPr/>
        </p:nvSpPr>
        <p:spPr>
          <a:xfrm>
            <a:off x="909323" y="4403928"/>
            <a:ext cx="10373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轨道即社区</a:t>
            </a:r>
            <a:r>
              <a:rPr lang="en-US" altLang="zh-CN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智慧轨交未来畅想</a:t>
            </a:r>
            <a:endParaRPr lang="zh-CN" altLang="en-US" sz="6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9801666" y="6317218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郑鹤翔</a:t>
            </a:r>
            <a:r>
              <a:rPr lang="en-US" altLang="zh-CN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|Kenneth </a:t>
            </a:r>
            <a:r>
              <a:rPr lang="zh-CN" alt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敬呈</a:t>
            </a:r>
            <a:endParaRPr lang="zh-CN" altLang="en-US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"/>
            <a:ext cx="12192000" cy="3677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中国轨道交通痛点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74073" y="2060707"/>
            <a:ext cx="52924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客流量巨大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传统地铁票务系统购票复杂繁琐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用户购票便捷性差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用户滞留时间长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人流高峰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低谷时间比例不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，车辆调度安排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做精准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地铁商业化不足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票价低廉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运营成本巨大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互联网化不足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欠缺互联网运营能力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线下用户巨大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但是线上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转化缺失</a:t>
            </a:r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67" y="1077727"/>
            <a:ext cx="3845402" cy="2305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93" y="3657600"/>
            <a:ext cx="3742857" cy="25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1635" y="2313709"/>
            <a:ext cx="6677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地铁痛点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智慧轨交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如何突破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60407" y="959509"/>
            <a:ext cx="0" cy="4832092"/>
          </a:xfrm>
          <a:prstGeom prst="line">
            <a:avLst/>
          </a:prstGeom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19126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4826205" y="959509"/>
            <a:ext cx="45627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地铁发展简史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国内当今地铁线路情况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轨道交通痛点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latin typeface="Microsoft YaHei" charset="0"/>
                <a:ea typeface="Microsoft YaHei" charset="0"/>
                <a:cs typeface="Microsoft YaHei" charset="0"/>
              </a:rPr>
              <a:t>平安优势与解决方案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未来地铁畅想</a:t>
            </a:r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附录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平安优势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77" y="1013620"/>
            <a:ext cx="9560637" cy="4295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5278" y="5665077"/>
            <a:ext cx="735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中国平安智慧城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科技的代表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技术行业领跑者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31658" y="6538827"/>
            <a:ext cx="745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当前优势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由于个人资料缺乏可能不是太精准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老大们假若当前需要介绍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需要依据情况添加修改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8174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轨交解决方案大理念</a:t>
              </a:r>
            </a:p>
          </p:txBody>
        </p:sp>
      </p:grpSp>
      <p:sp>
        <p:nvSpPr>
          <p:cNvPr id="5" name="椭圆 4"/>
          <p:cNvSpPr/>
          <p:nvPr/>
        </p:nvSpPr>
        <p:spPr>
          <a:xfrm>
            <a:off x="641611" y="2866328"/>
            <a:ext cx="1424350" cy="1443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从出行支付方式切入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让乘客更便捷乘车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42861" y="937753"/>
            <a:ext cx="1523417" cy="144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平安一账通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让地铁用户互联网化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更具价值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更便捷管理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76670" y="2876720"/>
            <a:ext cx="1320729" cy="12784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让地铁调度管控更智能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760884" y="4641573"/>
            <a:ext cx="1515786" cy="1425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区块链让轨交成为社区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不再局限用户出行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78523" y="1356934"/>
            <a:ext cx="4268073" cy="431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智慧轨交社区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提供给到乘客贴心互联网式体验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连接乘客与轨交商圈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提供全套衣食住行服务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打造全新智慧轨交社区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0910" y="5969576"/>
            <a:ext cx="645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构建平安智慧轨交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让轨交不再局限于出行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让轨交成为乘客们的社区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stCxn id="5" idx="0"/>
            <a:endCxn id="8" idx="3"/>
          </p:cNvCxnSpPr>
          <p:nvPr/>
        </p:nvCxnSpPr>
        <p:spPr>
          <a:xfrm flipV="1">
            <a:off x="1353786" y="2168705"/>
            <a:ext cx="712174" cy="69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5" idx="6"/>
            <a:endCxn id="10" idx="2"/>
          </p:cNvCxnSpPr>
          <p:nvPr/>
        </p:nvCxnSpPr>
        <p:spPr>
          <a:xfrm flipV="1">
            <a:off x="2065961" y="3515934"/>
            <a:ext cx="1210709" cy="71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" idx="4"/>
            <a:endCxn id="11" idx="1"/>
          </p:cNvCxnSpPr>
          <p:nvPr/>
        </p:nvCxnSpPr>
        <p:spPr>
          <a:xfrm>
            <a:off x="1353786" y="4309456"/>
            <a:ext cx="629080" cy="540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箭头 37"/>
          <p:cNvSpPr/>
          <p:nvPr/>
        </p:nvSpPr>
        <p:spPr>
          <a:xfrm>
            <a:off x="4940211" y="3307567"/>
            <a:ext cx="2095500" cy="560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8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8174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平安智慧轨交解决方案简述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云码云卡平台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1" y="771141"/>
            <a:ext cx="4852753" cy="275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18" y="3263674"/>
            <a:ext cx="5819048" cy="268571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5508" y="5718555"/>
            <a:ext cx="5460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解放用户繁琐购票流程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手机更便捷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0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8174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平安智慧轨交解决方案简述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人脸识别大数据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57144" y="5967267"/>
            <a:ext cx="8999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人脸识别高达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99,8%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亿人大数据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助力轨交更智能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车辆调度安排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轨交场地规划更精准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76" y="1517320"/>
            <a:ext cx="5921502" cy="3248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99886"/>
            <a:ext cx="5268686" cy="30475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981" y="2998157"/>
            <a:ext cx="5247448" cy="29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04988" y="1028782"/>
            <a:ext cx="0" cy="4707000"/>
          </a:xfrm>
          <a:prstGeom prst="line">
            <a:avLst/>
          </a:prstGeom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19126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4770786" y="1028782"/>
            <a:ext cx="45627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地铁发展简史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国内当今地铁线路情况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轨道交通痛点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平安优势与解决方案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latin typeface="Microsoft YaHei" charset="0"/>
                <a:ea typeface="Microsoft YaHei" charset="0"/>
                <a:cs typeface="Microsoft YaHei" charset="0"/>
              </a:rPr>
              <a:t>未来地铁</a:t>
            </a:r>
            <a:r>
              <a:rPr lang="zh-CN" altLang="en-US" sz="2800" b="1" u="sng" dirty="0" smtClean="0">
                <a:latin typeface="Microsoft YaHei" charset="0"/>
                <a:ea typeface="Microsoft YaHei" charset="0"/>
                <a:cs typeface="Microsoft YaHei" charset="0"/>
              </a:rPr>
              <a:t>畅想</a:t>
            </a:r>
            <a:endParaRPr lang="en-US" altLang="zh-CN" sz="2800" b="1" u="sng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800" b="1" u="sng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附录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未来智慧轨交畅想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899" y="622244"/>
            <a:ext cx="12177101" cy="4686735"/>
            <a:chOff x="3892230" y="2744970"/>
            <a:chExt cx="8299770" cy="41130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2230" y="2744970"/>
              <a:ext cx="8299770" cy="411303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766385" y="2768363"/>
              <a:ext cx="3914962" cy="4591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全网监控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精准大数据分析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智慧调度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899" y="2612551"/>
            <a:ext cx="7228310" cy="4245449"/>
            <a:chOff x="14899" y="1083910"/>
            <a:chExt cx="7228310" cy="42454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99" y="1083910"/>
              <a:ext cx="7228310" cy="42454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4899" y="1117760"/>
              <a:ext cx="63401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无需携带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双手放空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想走就走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扫脸乘车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219" y="3889440"/>
            <a:ext cx="6814782" cy="29685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90867" y="6341743"/>
            <a:ext cx="2831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无人驾驶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,AI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自控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未来智慧轨交畅想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14"/>
            <a:ext cx="12192000" cy="62294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7305" y="2296257"/>
            <a:ext cx="926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轨道即社区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连接乘客与周边衣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住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5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743532" y="862171"/>
            <a:ext cx="0" cy="4832092"/>
          </a:xfrm>
          <a:prstGeom prst="line">
            <a:avLst/>
          </a:prstGeom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19126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4964748" y="862171"/>
            <a:ext cx="4562794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 smtClean="0">
                <a:latin typeface="Microsoft YaHei" charset="0"/>
                <a:ea typeface="Microsoft YaHei" charset="0"/>
                <a:cs typeface="Microsoft YaHei" charset="0"/>
              </a:rPr>
              <a:t>地铁发展简史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国内轨道线路情况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轨道交通痛点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平安优势与解决方案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未来地铁畅想</a:t>
            </a:r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附录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904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5027" y="2888343"/>
            <a:ext cx="483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 You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0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04988" y="1028782"/>
            <a:ext cx="0" cy="4707000"/>
          </a:xfrm>
          <a:prstGeom prst="line">
            <a:avLst/>
          </a:prstGeom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19126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4770786" y="1028782"/>
            <a:ext cx="45627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地铁发展简史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国内当今地铁线路情况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轨道交通痛点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平安优势与解决方案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未来地铁畅想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800" b="1" u="sng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latin typeface="Microsoft YaHei" charset="0"/>
                <a:ea typeface="Microsoft YaHei" charset="0"/>
                <a:cs typeface="Microsoft YaHei" charset="0"/>
              </a:rPr>
              <a:t>附录</a:t>
            </a:r>
            <a:endParaRPr lang="en-US" altLang="zh-CN" sz="2800" b="1" u="sng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8" name="Chart 1478"/>
          <p:cNvGraphicFramePr/>
          <p:nvPr/>
        </p:nvGraphicFramePr>
        <p:xfrm>
          <a:off x="815414" y="1988840"/>
          <a:ext cx="10561173" cy="438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80" name="Shape 1480"/>
          <p:cNvSpPr/>
          <p:nvPr/>
        </p:nvSpPr>
        <p:spPr>
          <a:xfrm>
            <a:off x="976584" y="1508787"/>
            <a:ext cx="8359776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20" rIns="45719" bIns="45720">
            <a:spAutoFit/>
          </a:bodyPr>
          <a:lstStyle/>
          <a:p>
            <a:pPr>
              <a:lnSpc>
                <a:spcPct val="120000"/>
              </a:lnSpc>
              <a:buClrTx/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133" dirty="0">
                <a:latin typeface="Microsoft JhengHei" pitchFamily="34" charset="-120"/>
                <a:ea typeface="Microsoft JhengHei" pitchFamily="34" charset="-120"/>
              </a:rPr>
              <a:t>在各种交通方式中，</a:t>
            </a:r>
            <a:r>
              <a:rPr lang="zh-CN" altLang="en-US" sz="2800" dirty="0">
                <a:solidFill>
                  <a:srgbClr val="FF0000"/>
                </a:solidFill>
                <a:latin typeface="Microsoft JhengHei" pitchFamily="34" charset="-120"/>
                <a:ea typeface="Microsoft JhengHei" pitchFamily="34" charset="-120"/>
              </a:rPr>
              <a:t>地铁</a:t>
            </a:r>
            <a:r>
              <a:rPr lang="en-US" altLang="zh-CN" sz="2800" dirty="0">
                <a:solidFill>
                  <a:srgbClr val="FF0000"/>
                </a:solidFill>
                <a:latin typeface="Microsoft JhengHei" pitchFamily="34" charset="-120"/>
                <a:ea typeface="Microsoft JhengHei" pitchFamily="34" charset="-120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Microsoft JhengHei" pitchFamily="34" charset="-120"/>
                <a:ea typeface="Microsoft JhengHei" pitchFamily="34" charset="-120"/>
              </a:rPr>
              <a:t>轻轨</a:t>
            </a:r>
            <a:r>
              <a:rPr lang="zh-CN" altLang="en-US" sz="2133" dirty="0">
                <a:latin typeface="Microsoft JhengHei" pitchFamily="34" charset="-120"/>
                <a:ea typeface="Microsoft JhengHei" pitchFamily="34" charset="-120"/>
              </a:rPr>
              <a:t>成为地铁人群去商场购物的首选</a:t>
            </a:r>
          </a:p>
        </p:txBody>
      </p:sp>
      <p:sp>
        <p:nvSpPr>
          <p:cNvPr id="1482" name="Shape 1482"/>
          <p:cNvSpPr/>
          <p:nvPr/>
        </p:nvSpPr>
        <p:spPr>
          <a:xfrm>
            <a:off x="8901033" y="6551863"/>
            <a:ext cx="2895601" cy="29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20" rIns="45719" bIns="45720">
            <a:spAutoFit/>
          </a:bodyPr>
          <a:lstStyle/>
          <a:p>
            <a:pPr algn="r">
              <a:spcBef>
                <a:spcPts val="700"/>
              </a:spcBef>
              <a:defRPr sz="1000">
                <a:uFillTx/>
                <a:latin typeface="宋体"/>
                <a:ea typeface="宋体"/>
                <a:cs typeface="宋体"/>
                <a:sym typeface="宋体"/>
              </a:defRPr>
            </a:pPr>
            <a:r>
              <a:rPr lang="en-US" altLang="zh-CN" sz="1333" dirty="0">
                <a:latin typeface="Microsoft JhengHei" pitchFamily="34" charset="-120"/>
                <a:ea typeface="Microsoft JhengHei" pitchFamily="34" charset="-120"/>
              </a:rPr>
              <a:t>Base</a:t>
            </a:r>
            <a:r>
              <a:rPr lang="zh-CN" altLang="en-US" sz="1333" dirty="0">
                <a:latin typeface="Microsoft JhengHei" pitchFamily="34" charset="-120"/>
                <a:ea typeface="Microsoft JhengHei" pitchFamily="34" charset="-120"/>
              </a:rPr>
              <a:t>：地铁人群调查总体 </a:t>
            </a:r>
            <a:r>
              <a:rPr lang="en-US" altLang="zh-CN" sz="1333" dirty="0">
                <a:latin typeface="Microsoft JhengHei" pitchFamily="34" charset="-120"/>
                <a:ea typeface="Microsoft JhengHei" pitchFamily="34" charset="-120"/>
              </a:rPr>
              <a:t>N=3044</a:t>
            </a:r>
          </a:p>
        </p:txBody>
      </p:sp>
      <p:sp>
        <p:nvSpPr>
          <p:cNvPr id="7" name="矩形 6"/>
          <p:cNvSpPr/>
          <p:nvPr/>
        </p:nvSpPr>
        <p:spPr>
          <a:xfrm>
            <a:off x="2387928" y="6321030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地铁成为市民商场购物的首选交通方式</a:t>
            </a:r>
          </a:p>
        </p:txBody>
      </p:sp>
      <p:sp>
        <p:nvSpPr>
          <p:cNvPr id="8" name="矩形 7"/>
          <p:cNvSpPr/>
          <p:nvPr/>
        </p:nvSpPr>
        <p:spPr>
          <a:xfrm>
            <a:off x="2387928" y="2535481"/>
            <a:ext cx="874863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defRPr sz="20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67" b="1" dirty="0">
                <a:latin typeface="Microsoft JhengHei" pitchFamily="34" charset="-120"/>
                <a:ea typeface="Microsoft JhengHei" pitchFamily="34" charset="-120"/>
              </a:rPr>
              <a:t>最近去商场购物主要选择的交通方式    （ </a:t>
            </a:r>
            <a:r>
              <a:rPr lang="en-US" altLang="zh-CN" sz="2667" b="1" dirty="0">
                <a:latin typeface="Microsoft JhengHei" pitchFamily="34" charset="-120"/>
                <a:ea typeface="Microsoft JhengHei" pitchFamily="34" charset="-120"/>
              </a:rPr>
              <a:t>%</a:t>
            </a:r>
            <a:r>
              <a:rPr lang="zh-CN" altLang="en-US" sz="2667" b="1" dirty="0">
                <a:latin typeface="Microsoft JhengHei" pitchFamily="34" charset="-120"/>
                <a:ea typeface="Microsoft JhengHei" pitchFamily="34" charset="-120"/>
              </a:rPr>
              <a:t>）</a:t>
            </a:r>
            <a:endParaRPr lang="en-US" altLang="zh-CN" sz="2667" b="1" dirty="0">
              <a:latin typeface="Microsoft JhengHei" pitchFamily="34" charset="-120"/>
              <a:ea typeface="Microsoft JhengHei" pitchFamily="34" charset="-12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10" name="矩形 9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轨道交通成为市民出行购物首选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755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Choice xmlns:p14="http://schemas.microsoft.com/office/powerpoint/2010/main" xmlns="" Requires="p14">
      <p:transition spd="slow" p14:dur="800">
        <p14:prism dir="d"/>
      </p:transition>
    </mc:Choice>
    <mc:Fallback xmlns:p14="http://schemas.microsoft.com/office/powerpoint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/>
          <p:nvPr/>
        </p:nvSpPr>
        <p:spPr>
          <a:xfrm flipH="1">
            <a:off x="12086288" y="2172540"/>
            <a:ext cx="385461" cy="3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507"/>
                  <a:pt x="0" y="13507"/>
                  <a:pt x="0" y="13507"/>
                </a:cubicBezTo>
                <a:cubicBezTo>
                  <a:pt x="0" y="17978"/>
                  <a:pt x="3622" y="21600"/>
                  <a:pt x="811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112"/>
                  <a:pt x="21600" y="8112"/>
                  <a:pt x="21600" y="8112"/>
                </a:cubicBezTo>
                <a:cubicBezTo>
                  <a:pt x="21600" y="3622"/>
                  <a:pt x="17978" y="0"/>
                  <a:pt x="13507" y="0"/>
                </a:cubicBezTo>
                <a:close/>
              </a:path>
            </a:pathLst>
          </a:custGeom>
          <a:solidFill>
            <a:srgbClr val="E0E0E0">
              <a:alpha val="5000"/>
            </a:srgbClr>
          </a:solidFill>
        </p:spPr>
        <p:txBody>
          <a:bodyPr lIns="0" tIns="0" rIns="0" bIns="0"/>
          <a:lstStyle/>
          <a:p>
            <a:pPr>
              <a:buClrTx/>
            </a:pPr>
            <a:endParaRPr sz="2400"/>
          </a:p>
        </p:txBody>
      </p:sp>
      <p:graphicFrame>
        <p:nvGraphicFramePr>
          <p:cNvPr id="1560" name="Chart 1560"/>
          <p:cNvGraphicFramePr/>
          <p:nvPr/>
        </p:nvGraphicFramePr>
        <p:xfrm>
          <a:off x="875420" y="3729034"/>
          <a:ext cx="5031235" cy="235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61" name="Shape 1561"/>
          <p:cNvSpPr/>
          <p:nvPr/>
        </p:nvSpPr>
        <p:spPr>
          <a:xfrm>
            <a:off x="1130413" y="2599102"/>
            <a:ext cx="3455988" cy="708014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spAutoFit/>
          </a:bodyPr>
          <a:lstStyle/>
          <a:p>
            <a:pPr algn="ctr">
              <a:spcBef>
                <a:spcPts val="8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865" dirty="0">
                <a:latin typeface="Microsoft JhengHei" pitchFamily="34" charset="-120"/>
                <a:ea typeface="Microsoft JhengHei" pitchFamily="34" charset="-120"/>
              </a:rPr>
              <a:t>地铁人群性别比例</a:t>
            </a:r>
            <a:endParaRPr lang="en-US" altLang="zh-CN" sz="1865" dirty="0">
              <a:latin typeface="Microsoft JhengHei" pitchFamily="34" charset="-120"/>
              <a:ea typeface="Microsoft JhengHei" pitchFamily="34" charset="-120"/>
            </a:endParaRPr>
          </a:p>
          <a:p>
            <a:pPr algn="ctr">
              <a:spcBef>
                <a:spcPts val="8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465" dirty="0">
                <a:latin typeface="Microsoft JhengHei" pitchFamily="34" charset="-120"/>
                <a:ea typeface="Microsoft JhengHei" pitchFamily="34" charset="-120"/>
              </a:rPr>
              <a:t>（</a:t>
            </a:r>
            <a:r>
              <a:rPr sz="1465" dirty="0">
                <a:latin typeface="Microsoft JhengHei" pitchFamily="34" charset="-120"/>
                <a:ea typeface="Microsoft JhengHei" pitchFamily="34" charset="-120"/>
              </a:rPr>
              <a:t>%</a:t>
            </a:r>
            <a:r>
              <a:rPr lang="zh-CN" altLang="en-US" sz="1465" dirty="0">
                <a:latin typeface="Microsoft JhengHei" pitchFamily="34" charset="-120"/>
                <a:ea typeface="Microsoft JhengHei" pitchFamily="34" charset="-120"/>
              </a:rPr>
              <a:t>）</a:t>
            </a:r>
            <a:r>
              <a:rPr sz="1465" dirty="0">
                <a:latin typeface="Microsoft JhengHei" pitchFamily="34" charset="-120"/>
                <a:ea typeface="Microsoft JhengHei" pitchFamily="34" charset="-120"/>
              </a:rPr>
              <a:t>               </a:t>
            </a:r>
          </a:p>
        </p:txBody>
      </p:sp>
      <p:sp>
        <p:nvSpPr>
          <p:cNvPr id="1562" name="Shape 1562"/>
          <p:cNvSpPr/>
          <p:nvPr/>
        </p:nvSpPr>
        <p:spPr>
          <a:xfrm flipH="1">
            <a:off x="6276021" y="3188974"/>
            <a:ext cx="1" cy="2952751"/>
          </a:xfrm>
          <a:prstGeom prst="line">
            <a:avLst/>
          </a:prstGeom>
          <a:ln w="3175">
            <a:solidFill>
              <a:srgbClr val="A6A6A6"/>
            </a:solidFill>
          </a:ln>
        </p:spPr>
        <p:txBody>
          <a:bodyPr lIns="45719" tIns="45720" rIns="45719" bIns="45720"/>
          <a:lstStyle/>
          <a:p>
            <a:pPr>
              <a:buClrTx/>
              <a:defRPr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2400"/>
          </a:p>
        </p:txBody>
      </p:sp>
      <p:graphicFrame>
        <p:nvGraphicFramePr>
          <p:cNvPr id="1563" name="Chart 1563"/>
          <p:cNvGraphicFramePr/>
          <p:nvPr/>
        </p:nvGraphicFramePr>
        <p:xfrm>
          <a:off x="6876087" y="3429001"/>
          <a:ext cx="3884443" cy="3002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64" name="Shape 1564"/>
          <p:cNvSpPr/>
          <p:nvPr/>
        </p:nvSpPr>
        <p:spPr>
          <a:xfrm>
            <a:off x="7056107" y="2599102"/>
            <a:ext cx="3455989" cy="708014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spAutoFit/>
          </a:bodyPr>
          <a:lstStyle/>
          <a:p>
            <a:pPr algn="ctr">
              <a:spcBef>
                <a:spcPts val="8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865" dirty="0">
                <a:latin typeface="Microsoft JhengHei" pitchFamily="34" charset="-120"/>
                <a:ea typeface="Microsoft JhengHei" pitchFamily="34" charset="-120"/>
              </a:rPr>
              <a:t>地铁人群年龄比例</a:t>
            </a:r>
            <a:endParaRPr lang="en-US" altLang="zh-CN" sz="1865" dirty="0">
              <a:latin typeface="Microsoft JhengHei" pitchFamily="34" charset="-120"/>
              <a:ea typeface="Microsoft JhengHei" pitchFamily="34" charset="-120"/>
            </a:endParaRPr>
          </a:p>
          <a:p>
            <a:pPr algn="ctr">
              <a:spcBef>
                <a:spcPts val="8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465" dirty="0">
                <a:latin typeface="Microsoft JhengHei" pitchFamily="34" charset="-120"/>
                <a:ea typeface="Microsoft JhengHei" pitchFamily="34" charset="-120"/>
              </a:rPr>
              <a:t>（</a:t>
            </a:r>
            <a:r>
              <a:rPr sz="1465" dirty="0">
                <a:latin typeface="Microsoft JhengHei" pitchFamily="34" charset="-120"/>
                <a:ea typeface="Microsoft JhengHei" pitchFamily="34" charset="-120"/>
              </a:rPr>
              <a:t>%</a:t>
            </a:r>
            <a:r>
              <a:rPr lang="zh-CN" altLang="en-US" sz="1465" dirty="0">
                <a:latin typeface="Microsoft JhengHei" pitchFamily="34" charset="-120"/>
                <a:ea typeface="Microsoft JhengHei" pitchFamily="34" charset="-120"/>
              </a:rPr>
              <a:t>）</a:t>
            </a:r>
            <a:r>
              <a:rPr sz="1465" dirty="0">
                <a:latin typeface="Microsoft JhengHei" pitchFamily="34" charset="-120"/>
                <a:ea typeface="Microsoft JhengHei" pitchFamily="34" charset="-120"/>
              </a:rPr>
              <a:t>               </a:t>
            </a:r>
          </a:p>
        </p:txBody>
      </p:sp>
      <p:sp>
        <p:nvSpPr>
          <p:cNvPr id="1565" name="Shape 1565"/>
          <p:cNvSpPr/>
          <p:nvPr/>
        </p:nvSpPr>
        <p:spPr>
          <a:xfrm>
            <a:off x="606183" y="1568793"/>
            <a:ext cx="11130444" cy="721736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20" rIns="45719" bIns="4572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调查显示：地铁人群中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25-40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岁年龄段比例占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55.8%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，并且男女性别均衡；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因此针对地铁人群的产品宣传，在性别上没有营销的局限性，同时群体又是社会消费的主力军，极具广告营销价值。</a:t>
            </a:r>
          </a:p>
        </p:txBody>
      </p:sp>
      <p:sp>
        <p:nvSpPr>
          <p:cNvPr id="14" name="矩形 13"/>
          <p:cNvSpPr/>
          <p:nvPr/>
        </p:nvSpPr>
        <p:spPr>
          <a:xfrm>
            <a:off x="4237147" y="632226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年富力强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，男女均衡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11" name="矩形 10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地铁人群分布</a:t>
              </a:r>
            </a:p>
          </p:txBody>
        </p:sp>
      </p:grpSp>
      <p:sp>
        <p:nvSpPr>
          <p:cNvPr id="13" name="Shape 1482"/>
          <p:cNvSpPr/>
          <p:nvPr/>
        </p:nvSpPr>
        <p:spPr>
          <a:xfrm>
            <a:off x="9503268" y="6605490"/>
            <a:ext cx="2688732" cy="238527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90" rIns="34289" bIns="34290">
            <a:spAutoFit/>
          </a:bodyPr>
          <a:lstStyle/>
          <a:p>
            <a:pPr algn="r">
              <a:spcBef>
                <a:spcPts val="525"/>
              </a:spcBef>
              <a:defRPr sz="1000">
                <a:uFillTx/>
                <a:latin typeface="SimSun"/>
                <a:ea typeface="SimSun"/>
                <a:cs typeface="SimSun"/>
                <a:sym typeface="SimSun"/>
              </a:defRP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数据来源：地铁人群调查总体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N=3044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/>
        </p:nvSpPr>
        <p:spPr>
          <a:xfrm flipH="1">
            <a:off x="12086288" y="2172540"/>
            <a:ext cx="385461" cy="3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507"/>
                  <a:pt x="0" y="13507"/>
                  <a:pt x="0" y="13507"/>
                </a:cubicBezTo>
                <a:cubicBezTo>
                  <a:pt x="0" y="17978"/>
                  <a:pt x="3622" y="21600"/>
                  <a:pt x="811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112"/>
                  <a:pt x="21600" y="8112"/>
                  <a:pt x="21600" y="8112"/>
                </a:cubicBezTo>
                <a:cubicBezTo>
                  <a:pt x="21600" y="3622"/>
                  <a:pt x="17978" y="0"/>
                  <a:pt x="13507" y="0"/>
                </a:cubicBezTo>
                <a:close/>
              </a:path>
            </a:pathLst>
          </a:custGeom>
          <a:solidFill>
            <a:srgbClr val="E0E0E0">
              <a:alpha val="5000"/>
            </a:srgbClr>
          </a:solidFill>
        </p:spPr>
        <p:txBody>
          <a:bodyPr lIns="0" tIns="0" rIns="0" bIns="0"/>
          <a:lstStyle/>
          <a:p>
            <a:pPr>
              <a:buClrTx/>
            </a:pPr>
            <a:endParaRPr sz="2400"/>
          </a:p>
        </p:txBody>
      </p:sp>
      <p:graphicFrame>
        <p:nvGraphicFramePr>
          <p:cNvPr id="1581" name="Chart 1581"/>
          <p:cNvGraphicFramePr/>
          <p:nvPr>
            <p:extLst>
              <p:ext uri="{D42A27DB-BD31-4B8C-83A1-F6EECF244321}">
                <p14:modId xmlns:p14="http://schemas.microsoft.com/office/powerpoint/2010/main" val="1636051291"/>
              </p:ext>
            </p:extLst>
          </p:nvPr>
        </p:nvGraphicFramePr>
        <p:xfrm>
          <a:off x="5656833" y="1401553"/>
          <a:ext cx="4860540" cy="4446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83" name="Shape 1583"/>
          <p:cNvSpPr/>
          <p:nvPr/>
        </p:nvSpPr>
        <p:spPr>
          <a:xfrm>
            <a:off x="6184226" y="819875"/>
            <a:ext cx="42131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20" rIns="45719" bIns="45720">
            <a:spAutoFit/>
          </a:bodyPr>
          <a:lstStyle/>
          <a:p>
            <a:pPr>
              <a:spcBef>
                <a:spcPts val="8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400" dirty="0">
                <a:latin typeface="Microsoft JhengHei" pitchFamily="34" charset="-120"/>
                <a:ea typeface="Microsoft JhengHei" pitchFamily="34" charset="-120"/>
              </a:rPr>
              <a:t>地铁人群众的学历结构   </a:t>
            </a:r>
            <a:r>
              <a:rPr lang="en-US" altLang="zh-CN" sz="2400" dirty="0">
                <a:latin typeface="Microsoft JhengHei" pitchFamily="34" charset="-120"/>
                <a:ea typeface="Microsoft JhengHei" pitchFamily="34" charset="-120"/>
              </a:rPr>
              <a:t>(%)               </a:t>
            </a:r>
          </a:p>
        </p:txBody>
      </p:sp>
      <p:sp>
        <p:nvSpPr>
          <p:cNvPr id="1584" name="Shape 1584"/>
          <p:cNvSpPr/>
          <p:nvPr/>
        </p:nvSpPr>
        <p:spPr>
          <a:xfrm>
            <a:off x="994275" y="2004209"/>
            <a:ext cx="4626861" cy="226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20" rIns="45719" bIns="45720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867" dirty="0">
                <a:latin typeface="Microsoft JhengHei" pitchFamily="34" charset="-120"/>
                <a:ea typeface="Microsoft JhengHei" pitchFamily="34" charset="-120"/>
              </a:rPr>
              <a:t>地铁人群</a:t>
            </a:r>
            <a:r>
              <a:rPr lang="zh-CN" altLang="en-US" sz="1867" dirty="0">
                <a:solidFill>
                  <a:srgbClr val="FF0000"/>
                </a:solidFill>
                <a:latin typeface="Microsoft JhengHei" pitchFamily="34" charset="-120"/>
                <a:ea typeface="Microsoft JhengHei" pitchFamily="34" charset="-120"/>
              </a:rPr>
              <a:t>七成以上</a:t>
            </a:r>
            <a:r>
              <a:rPr lang="zh-CN" altLang="en-US" sz="1867" dirty="0">
                <a:latin typeface="Microsoft JhengHei" pitchFamily="34" charset="-120"/>
                <a:ea typeface="Microsoft JhengHei" pitchFamily="34" charset="-120"/>
              </a:rPr>
              <a:t>拥有高学历，大专及以上学历的人群比例达到</a:t>
            </a:r>
            <a:r>
              <a:rPr lang="en-US" altLang="zh-CN" sz="1867" dirty="0">
                <a:latin typeface="Microsoft JhengHei" pitchFamily="34" charset="-120"/>
                <a:ea typeface="Microsoft JhengHei" pitchFamily="34" charset="-120"/>
              </a:rPr>
              <a:t>75.1%</a:t>
            </a:r>
          </a:p>
          <a:p>
            <a:pPr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sz="1867" dirty="0">
              <a:latin typeface="Microsoft JhengHei" pitchFamily="34" charset="-120"/>
              <a:ea typeface="Microsoft JhengHei" pitchFamily="34" charset="-120"/>
            </a:endParaRPr>
          </a:p>
          <a:p>
            <a:pPr>
              <a:lnSpc>
                <a:spcPct val="120000"/>
              </a:lnSpc>
              <a:spcBef>
                <a:spcPts val="300"/>
              </a:spcBef>
              <a:buFont typeface="Wingdings" pitchFamily="2" charset="2"/>
              <a:buChar char="Ø"/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867" dirty="0">
                <a:latin typeface="Microsoft JhengHei" pitchFamily="34" charset="-120"/>
                <a:ea typeface="Microsoft JhengHei" pitchFamily="34" charset="-120"/>
              </a:rPr>
              <a:t>高素质人群对于新事物新观念更容易接受，通常更容易成为意见领袖，是社会消费潮流的引领者。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20866" y="5656937"/>
            <a:ext cx="4935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地铁人群比例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七成以上拥有高学历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8" name="矩形 7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地铁人群分布</a:t>
              </a:r>
            </a:p>
          </p:txBody>
        </p:sp>
      </p:grpSp>
      <p:sp>
        <p:nvSpPr>
          <p:cNvPr id="10" name="Shape 1482"/>
          <p:cNvSpPr/>
          <p:nvPr/>
        </p:nvSpPr>
        <p:spPr>
          <a:xfrm>
            <a:off x="9503268" y="6605490"/>
            <a:ext cx="2688732" cy="238527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90" rIns="34289" bIns="34290">
            <a:spAutoFit/>
          </a:bodyPr>
          <a:lstStyle/>
          <a:p>
            <a:pPr algn="r">
              <a:spcBef>
                <a:spcPts val="525"/>
              </a:spcBef>
              <a:defRPr sz="1000">
                <a:uFillTx/>
                <a:latin typeface="SimSun"/>
                <a:ea typeface="SimSun"/>
                <a:cs typeface="SimSun"/>
                <a:sym typeface="SimSun"/>
              </a:defRP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数据来源：地铁人群调查总体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N=3044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29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地铁人群分布</a:t>
              </a:r>
            </a:p>
          </p:txBody>
        </p:sp>
      </p:grpSp>
      <p:graphicFrame>
        <p:nvGraphicFramePr>
          <p:cNvPr id="10" name="Chart 1569"/>
          <p:cNvGraphicFramePr/>
          <p:nvPr/>
        </p:nvGraphicFramePr>
        <p:xfrm>
          <a:off x="371395" y="1761660"/>
          <a:ext cx="11584044" cy="4461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hape 1570"/>
          <p:cNvSpPr/>
          <p:nvPr/>
        </p:nvSpPr>
        <p:spPr>
          <a:xfrm>
            <a:off x="3454380" y="1603924"/>
            <a:ext cx="5061641" cy="377026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90" rIns="34289" bIns="34290">
            <a:spAutoFit/>
          </a:bodyPr>
          <a:lstStyle/>
          <a:p>
            <a:pPr algn="ctr">
              <a:spcBef>
                <a:spcPts val="6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地铁人群的职业构成     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1571"/>
          <p:cNvSpPr/>
          <p:nvPr/>
        </p:nvSpPr>
        <p:spPr>
          <a:xfrm>
            <a:off x="371395" y="913334"/>
            <a:ext cx="10645112" cy="364715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90" rIns="34289" bIns="3429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地铁人群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为公司白领，企业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公司职员或管理人员的比例合计达到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70.8%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1572"/>
          <p:cNvSpPr/>
          <p:nvPr/>
        </p:nvSpPr>
        <p:spPr>
          <a:xfrm>
            <a:off x="2329345" y="2037885"/>
            <a:ext cx="8214160" cy="713942"/>
          </a:xfrm>
          <a:prstGeom prst="roundRect">
            <a:avLst>
              <a:gd name="adj" fmla="val 26837"/>
            </a:avLst>
          </a:prstGeom>
          <a:ln w="25400">
            <a:solidFill>
              <a:srgbClr val="FD25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grpSp>
        <p:nvGrpSpPr>
          <p:cNvPr id="14" name="组合 13"/>
          <p:cNvGrpSpPr/>
          <p:nvPr/>
        </p:nvGrpSpPr>
        <p:grpSpPr>
          <a:xfrm>
            <a:off x="6280104" y="2709775"/>
            <a:ext cx="2133022" cy="1179017"/>
            <a:chOff x="6422315" y="2788200"/>
            <a:chExt cx="1598157" cy="879200"/>
          </a:xfrm>
        </p:grpSpPr>
        <p:sp>
          <p:nvSpPr>
            <p:cNvPr id="15" name="Shape 1573"/>
            <p:cNvSpPr/>
            <p:nvPr/>
          </p:nvSpPr>
          <p:spPr>
            <a:xfrm rot="10800000">
              <a:off x="6422315" y="2788200"/>
              <a:ext cx="1598157" cy="879200"/>
            </a:xfrm>
            <a:prstGeom prst="wedgeEllipseCallout">
              <a:avLst>
                <a:gd name="adj1" fmla="val -49385"/>
                <a:gd name="adj2" fmla="val 67898"/>
              </a:avLst>
            </a:prstGeom>
            <a:solidFill>
              <a:srgbClr val="FD25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/>
            </a:p>
          </p:txBody>
        </p:sp>
        <p:sp>
          <p:nvSpPr>
            <p:cNvPr id="16" name="矩形 15"/>
            <p:cNvSpPr/>
            <p:nvPr/>
          </p:nvSpPr>
          <p:spPr>
            <a:xfrm>
              <a:off x="6730012" y="2931790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</a:rPr>
                <a:t>70.8%</a:t>
              </a: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</a:rPr>
                <a:t>的白领群体</a:t>
              </a:r>
              <a:endParaRPr lang="zh-CN" altLang="en-US" sz="1400" dirty="0">
                <a:solidFill>
                  <a:schemeClr val="bg1"/>
                </a:solidFill>
                <a:latin typeface="Microsoft JhengHei" pitchFamily="34" charset="-120"/>
                <a:ea typeface="Microsoft JhengHei" pitchFamily="34" charset="-120"/>
              </a:endParaRPr>
            </a:p>
          </p:txBody>
        </p:sp>
      </p:grpSp>
      <p:sp>
        <p:nvSpPr>
          <p:cNvPr id="17" name="Shape 1482"/>
          <p:cNvSpPr/>
          <p:nvPr/>
        </p:nvSpPr>
        <p:spPr>
          <a:xfrm>
            <a:off x="9503268" y="6605490"/>
            <a:ext cx="2688732" cy="238527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90" rIns="34289" bIns="34290">
            <a:spAutoFit/>
          </a:bodyPr>
          <a:lstStyle/>
          <a:p>
            <a:pPr algn="r">
              <a:spcBef>
                <a:spcPts val="525"/>
              </a:spcBef>
              <a:defRPr sz="1000">
                <a:uFillTx/>
                <a:latin typeface="SimSun"/>
                <a:ea typeface="SimSun"/>
                <a:cs typeface="SimSun"/>
                <a:sym typeface="SimSun"/>
              </a:defRPr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数据来源：地铁人群调查总体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N=3044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最新开通地铁城市图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05" y="0"/>
            <a:ext cx="5111353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33" y="6488668"/>
            <a:ext cx="3761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月中国国内地铁开通数据统计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8415" y="10160"/>
            <a:ext cx="1221105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世界地铁发展简史</a:t>
              </a: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2737222" y="3516929"/>
            <a:ext cx="0" cy="265482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262600" y="2830036"/>
            <a:ext cx="0" cy="1055791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3" idx="4"/>
            <a:endCxn id="37" idx="0"/>
          </p:cNvCxnSpPr>
          <p:nvPr/>
        </p:nvCxnSpPr>
        <p:spPr>
          <a:xfrm>
            <a:off x="9189399" y="4053445"/>
            <a:ext cx="3295" cy="346261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6" idx="4"/>
            <a:endCxn id="41" idx="0"/>
          </p:cNvCxnSpPr>
          <p:nvPr/>
        </p:nvCxnSpPr>
        <p:spPr>
          <a:xfrm flipH="1">
            <a:off x="11117524" y="4066058"/>
            <a:ext cx="659" cy="259973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0707" y="3887774"/>
            <a:ext cx="11405522" cy="52053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34431" y="3213394"/>
            <a:ext cx="1294280" cy="12942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地铁发展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31714" y="3782411"/>
            <a:ext cx="211016" cy="211016"/>
            <a:chOff x="3827463" y="3324836"/>
            <a:chExt cx="281354" cy="281354"/>
          </a:xfrm>
        </p:grpSpPr>
        <p:sp>
          <p:nvSpPr>
            <p:cNvPr id="17" name="椭圆 16"/>
            <p:cNvSpPr/>
            <p:nvPr/>
          </p:nvSpPr>
          <p:spPr>
            <a:xfrm>
              <a:off x="382746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89614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57092" y="3780319"/>
            <a:ext cx="211016" cy="211016"/>
            <a:chOff x="5993198" y="3324836"/>
            <a:chExt cx="281354" cy="281354"/>
          </a:xfrm>
        </p:grpSpPr>
        <p:sp>
          <p:nvSpPr>
            <p:cNvPr id="20" name="椭圆 19"/>
            <p:cNvSpPr/>
            <p:nvPr/>
          </p:nvSpPr>
          <p:spPr>
            <a:xfrm>
              <a:off x="5993198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061875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083891" y="3842429"/>
            <a:ext cx="211016" cy="211016"/>
            <a:chOff x="8158933" y="3324836"/>
            <a:chExt cx="281354" cy="281354"/>
          </a:xfrm>
        </p:grpSpPr>
        <p:sp>
          <p:nvSpPr>
            <p:cNvPr id="23" name="椭圆 22"/>
            <p:cNvSpPr/>
            <p:nvPr/>
          </p:nvSpPr>
          <p:spPr>
            <a:xfrm>
              <a:off x="815893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22761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12675" y="3855042"/>
            <a:ext cx="211016" cy="211016"/>
            <a:chOff x="10324669" y="3324836"/>
            <a:chExt cx="281354" cy="281354"/>
          </a:xfrm>
        </p:grpSpPr>
        <p:sp>
          <p:nvSpPr>
            <p:cNvPr id="26" name="椭圆 25"/>
            <p:cNvSpPr/>
            <p:nvPr/>
          </p:nvSpPr>
          <p:spPr>
            <a:xfrm>
              <a:off x="10324669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393527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2283594" y="2882149"/>
            <a:ext cx="907256" cy="634780"/>
          </a:xfrm>
          <a:prstGeom prst="roundRect">
            <a:avLst>
              <a:gd name="adj" fmla="val 1222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1863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63821" y="4028325"/>
            <a:ext cx="1466426" cy="69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第一条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780447" y="2651789"/>
            <a:ext cx="1072306" cy="776106"/>
          </a:xfrm>
          <a:prstGeom prst="roundRect">
            <a:avLst>
              <a:gd name="adj" fmla="val 1222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1971</a:t>
            </a: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274927" y="1577593"/>
            <a:ext cx="2095376" cy="993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国内第一条地铁进入运营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标志着中国开始进入地铁时代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661400" y="4399706"/>
            <a:ext cx="1062587" cy="477094"/>
          </a:xfrm>
          <a:prstGeom prst="roundRect">
            <a:avLst>
              <a:gd name="adj" fmla="val 1222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1999.2.16</a:t>
            </a: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466352" y="3413839"/>
            <a:ext cx="1482820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2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广州地铁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0601847" y="4326031"/>
            <a:ext cx="1031353" cy="527303"/>
          </a:xfrm>
          <a:prstGeom prst="roundRect">
            <a:avLst>
              <a:gd name="adj" fmla="val 1222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1999.3.1</a:t>
            </a: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27839" y="5025195"/>
            <a:ext cx="1688960" cy="66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上海地铁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号线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2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86197" y="2169127"/>
            <a:ext cx="1790452" cy="15943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22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年代法国</a:t>
            </a:r>
            <a:r>
              <a:rPr lang="zh-CN" altLang="en-US" dirty="0" smtClean="0"/>
              <a:t>巴黎开始出现自动</a:t>
            </a:r>
            <a:r>
              <a:rPr lang="zh-CN" altLang="en-US" dirty="0"/>
              <a:t>售检票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,</a:t>
            </a:r>
            <a:r>
              <a:rPr lang="zh-CN" altLang="en-US" dirty="0" smtClean="0"/>
              <a:t>地铁进入自助售票时代</a:t>
            </a:r>
            <a:endParaRPr lang="zh-CN" altLang="en-US" dirty="0"/>
          </a:p>
        </p:txBody>
      </p:sp>
      <p:pic>
        <p:nvPicPr>
          <p:cNvPr id="46" name="Picture 4" descr="日本最早的A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7524" y="4107300"/>
            <a:ext cx="1535291" cy="1152128"/>
          </a:xfrm>
          <a:prstGeom prst="rect">
            <a:avLst/>
          </a:prstGeom>
          <a:noFill/>
        </p:spPr>
      </p:pic>
      <p:grpSp>
        <p:nvGrpSpPr>
          <p:cNvPr id="47" name="组合 46"/>
          <p:cNvGrpSpPr/>
          <p:nvPr/>
        </p:nvGrpSpPr>
        <p:grpSpPr>
          <a:xfrm>
            <a:off x="4074154" y="3790921"/>
            <a:ext cx="211016" cy="211016"/>
            <a:chOff x="5993198" y="3324836"/>
            <a:chExt cx="281354" cy="281354"/>
          </a:xfrm>
        </p:grpSpPr>
        <p:sp>
          <p:nvSpPr>
            <p:cNvPr id="48" name="椭圆 47"/>
            <p:cNvSpPr/>
            <p:nvPr/>
          </p:nvSpPr>
          <p:spPr>
            <a:xfrm>
              <a:off x="5993198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061875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0" name="Picture 2" descr="http://gy.wenming.cn/xcxx/201401/W0201401165137762521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67" y="4167380"/>
            <a:ext cx="1705769" cy="113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6" y="748619"/>
            <a:ext cx="3323771" cy="201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1" name="文本框 40960"/>
          <p:cNvSpPr txBox="1"/>
          <p:nvPr/>
        </p:nvSpPr>
        <p:spPr>
          <a:xfrm>
            <a:off x="1548091" y="5806475"/>
            <a:ext cx="8209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地铁诞生至今经历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方便了人们生活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极大缓解了地面交通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让人们出行更便捷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6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6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9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0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31" grpId="0"/>
      <p:bldP spid="35" grpId="0"/>
      <p:bldP spid="39" grpId="0"/>
      <p:bldP spid="43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840516" y="1042637"/>
            <a:ext cx="0" cy="4831735"/>
          </a:xfrm>
          <a:prstGeom prst="line">
            <a:avLst/>
          </a:prstGeom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19126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5061732" y="1042280"/>
            <a:ext cx="45627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地铁发展简史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latin typeface="Microsoft YaHei" charset="0"/>
                <a:ea typeface="Microsoft YaHei" charset="0"/>
                <a:cs typeface="Microsoft YaHei" charset="0"/>
              </a:rPr>
              <a:t>国内当今</a:t>
            </a:r>
            <a:r>
              <a:rPr lang="zh-CN" altLang="en-US" sz="2800" b="1" u="sng" dirty="0" smtClean="0">
                <a:latin typeface="Microsoft YaHei" charset="0"/>
                <a:ea typeface="Microsoft YaHei" charset="0"/>
                <a:cs typeface="Microsoft YaHei" charset="0"/>
              </a:rPr>
              <a:t>地铁情况</a:t>
            </a:r>
            <a:endParaRPr lang="zh-CN" altLang="en-US" sz="2800" b="1" u="sng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轨道交通痛点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平安优势与解决方案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未来地铁畅想</a:t>
            </a:r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附录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中国轨道发展情况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37921" y="2256181"/>
            <a:ext cx="6527800" cy="1136670"/>
            <a:chOff x="3160517" y="2189831"/>
            <a:chExt cx="6527800" cy="1136670"/>
          </a:xfrm>
        </p:grpSpPr>
        <p:grpSp>
          <p:nvGrpSpPr>
            <p:cNvPr id="59" name="组合 58"/>
            <p:cNvGrpSpPr/>
            <p:nvPr/>
          </p:nvGrpSpPr>
          <p:grpSpPr>
            <a:xfrm>
              <a:off x="3160517" y="2189831"/>
              <a:ext cx="6096000" cy="1124943"/>
              <a:chOff x="3366186" y="3243117"/>
              <a:chExt cx="6096000" cy="1124943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5162683" y="3570974"/>
                <a:ext cx="3410503" cy="797086"/>
                <a:chOff x="5162682" y="3621774"/>
                <a:chExt cx="3410503" cy="797086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6940681" y="3621774"/>
                  <a:ext cx="1632503" cy="368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zh-CN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87</a:t>
                  </a:r>
                  <a:r>
                    <a:rPr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亿人次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5162682" y="4050560"/>
                  <a:ext cx="3410503" cy="368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zh-CN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160.9</a:t>
                  </a:r>
                  <a:r>
                    <a:rPr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亿人次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8" name="矩形 57"/>
              <p:cNvSpPr/>
              <p:nvPr/>
            </p:nvSpPr>
            <p:spPr>
              <a:xfrm>
                <a:off x="3366186" y="3243117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全国轨道交通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客运量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8367517" y="2515513"/>
              <a:ext cx="132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367517" y="2957169"/>
              <a:ext cx="132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333348" y="833385"/>
            <a:ext cx="6521117" cy="1186280"/>
            <a:chOff x="2930601" y="3805204"/>
            <a:chExt cx="6521117" cy="1186280"/>
          </a:xfrm>
        </p:grpSpPr>
        <p:grpSp>
          <p:nvGrpSpPr>
            <p:cNvPr id="60" name="组合 59"/>
            <p:cNvGrpSpPr/>
            <p:nvPr/>
          </p:nvGrpSpPr>
          <p:grpSpPr>
            <a:xfrm>
              <a:off x="2930601" y="3805204"/>
              <a:ext cx="6096000" cy="1124762"/>
              <a:chOff x="3344928" y="3243298"/>
              <a:chExt cx="6096000" cy="1124762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171398" y="3595863"/>
                <a:ext cx="3401788" cy="772197"/>
                <a:chOff x="5171397" y="3646663"/>
                <a:chExt cx="3401788" cy="772197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6949397" y="3646663"/>
                  <a:ext cx="1623152" cy="368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zh-CN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2448.2</a:t>
                  </a:r>
                  <a:r>
                    <a:rPr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万人次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5171397" y="4050560"/>
                  <a:ext cx="3401788" cy="368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zh-CN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4408</a:t>
                  </a:r>
                  <a:r>
                    <a:rPr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万人次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2" name="矩形 61"/>
              <p:cNvSpPr/>
              <p:nvPr/>
            </p:nvSpPr>
            <p:spPr>
              <a:xfrm>
                <a:off x="3344928" y="3243298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全国城市轨道交通日均客流量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文本框 67"/>
            <p:cNvSpPr txBox="1"/>
            <p:nvPr/>
          </p:nvSpPr>
          <p:spPr>
            <a:xfrm>
              <a:off x="8130918" y="4192334"/>
              <a:ext cx="132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118536" y="4622152"/>
              <a:ext cx="132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252995" y="910843"/>
            <a:ext cx="446200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年期间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地铁线路城市由</a:t>
            </a:r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增加至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endParaRPr lang="en-US" altLang="zh-CN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新增地铁城市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endParaRPr lang="en-US" altLang="zh-CN" sz="1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合肥、南宁、东莞、福州、青岛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南昌、无锡、宁波、长沙、杭州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地铁运营里程由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1740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增长至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3169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73" name="矩形 72"/>
          <p:cNvSpPr/>
          <p:nvPr/>
        </p:nvSpPr>
        <p:spPr>
          <a:xfrm>
            <a:off x="10460765" y="887894"/>
            <a:ext cx="1041400" cy="241872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客运量爆发式增长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11594" y="832216"/>
            <a:ext cx="1041400" cy="241872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地铁网络快速拓张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29106" y="4744167"/>
            <a:ext cx="53668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北京日均客流量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万左右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突破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48" y="3779130"/>
            <a:ext cx="3983003" cy="2138566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10194065" y="6491816"/>
            <a:ext cx="20329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数据来源：国家发改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委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18315" y="5930334"/>
            <a:ext cx="92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随着国家发展</a:t>
            </a:r>
            <a:r>
              <a:rPr lang="en-US" altLang="zh-CN" dirty="0" smtClean="0"/>
              <a:t>,</a:t>
            </a:r>
            <a:r>
              <a:rPr lang="zh-CN" altLang="en-US" dirty="0" smtClean="0"/>
              <a:t>中国</a:t>
            </a:r>
            <a:r>
              <a:rPr lang="zh-CN" altLang="en-US" dirty="0"/>
              <a:t>轨道交通发展迅猛</a:t>
            </a:r>
            <a:r>
              <a:rPr lang="en-US" altLang="zh-CN" dirty="0"/>
              <a:t>,</a:t>
            </a:r>
            <a:r>
              <a:rPr lang="zh-CN" altLang="en-US" dirty="0"/>
              <a:t>轨道出行日益成为居民首选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/>
          <p:nvPr/>
        </p:nvSpPr>
        <p:spPr>
          <a:xfrm flipH="1">
            <a:off x="12086288" y="2172540"/>
            <a:ext cx="385461" cy="3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507"/>
                  <a:pt x="0" y="13507"/>
                  <a:pt x="0" y="13507"/>
                </a:cubicBezTo>
                <a:cubicBezTo>
                  <a:pt x="0" y="17978"/>
                  <a:pt x="3622" y="21600"/>
                  <a:pt x="811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112"/>
                  <a:pt x="21600" y="8112"/>
                  <a:pt x="21600" y="8112"/>
                </a:cubicBezTo>
                <a:cubicBezTo>
                  <a:pt x="21600" y="3622"/>
                  <a:pt x="17978" y="0"/>
                  <a:pt x="13507" y="0"/>
                </a:cubicBezTo>
                <a:close/>
              </a:path>
            </a:pathLst>
          </a:custGeom>
          <a:solidFill>
            <a:srgbClr val="E0E0E0">
              <a:alpha val="5000"/>
            </a:srgbClr>
          </a:solidFill>
        </p:spPr>
        <p:txBody>
          <a:bodyPr lIns="0" tIns="0" rIns="0" bIns="0"/>
          <a:lstStyle/>
          <a:p>
            <a:pPr>
              <a:buClrTx/>
            </a:pPr>
            <a:endParaRPr sz="2400"/>
          </a:p>
        </p:txBody>
      </p:sp>
      <p:graphicFrame>
        <p:nvGraphicFramePr>
          <p:cNvPr id="1509" name="Chart 1509"/>
          <p:cNvGraphicFramePr/>
          <p:nvPr/>
        </p:nvGraphicFramePr>
        <p:xfrm>
          <a:off x="137678" y="2648913"/>
          <a:ext cx="11916647" cy="3780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10" name="Shape 1510"/>
          <p:cNvSpPr/>
          <p:nvPr/>
        </p:nvSpPr>
        <p:spPr>
          <a:xfrm>
            <a:off x="3215680" y="2288874"/>
            <a:ext cx="540060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20" rIns="45719" bIns="45720">
            <a:spAutoFit/>
          </a:bodyPr>
          <a:lstStyle/>
          <a:p>
            <a:pPr algn="ctr">
              <a:spcBef>
                <a:spcPts val="800"/>
              </a:spcBef>
              <a:defRPr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地铁人群的乘坐地铁时间分布    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</a:p>
        </p:txBody>
      </p:sp>
      <p:sp>
        <p:nvSpPr>
          <p:cNvPr id="1511" name="Shape 1511"/>
          <p:cNvSpPr/>
          <p:nvPr/>
        </p:nvSpPr>
        <p:spPr>
          <a:xfrm>
            <a:off x="638704" y="1508788"/>
            <a:ext cx="9777777" cy="407869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>
            <a:spAutoFit/>
          </a:bodyPr>
          <a:lstStyle/>
          <a:p>
            <a:pPr>
              <a:lnSpc>
                <a:spcPct val="120000"/>
              </a:lnSpc>
              <a:buClrTx/>
              <a:defRPr sz="1600"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调查显示：地铁人群乘坐地铁的时间集中在</a:t>
            </a:r>
            <a:r>
              <a:rPr lang="zh-CN" altLang="en-US" sz="1865" dirty="0">
                <a:solidFill>
                  <a:srgbClr val="FF6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上下班高峰期</a:t>
            </a: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，呈现典型的上班族特征</a:t>
            </a:r>
            <a:r>
              <a:rPr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4003120" y="619849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上下班是地铁乘坐的高峰时段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12" name="矩形 11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中国地铁乘坐时间分布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454761" y="5959951"/>
            <a:ext cx="5282478" cy="67468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24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地铁乘坐频率高，平均每周达</a:t>
            </a:r>
            <a:r>
              <a:rPr lang="en-US" altLang="zh-CN" sz="24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10.7</a:t>
            </a:r>
            <a:r>
              <a:rPr lang="zh-CN" altLang="en-US" sz="24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611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7610F4DF-5CA3-4458-B993-99FCEE3FAE38}" type="slidenum">
              <a:rPr lang="en-US" altLang="zh-CN">
                <a:solidFill>
                  <a:srgbClr val="5F5F5F"/>
                </a:solidFill>
                <a:latin typeface="SimSun" panose="02010600030101010101" pitchFamily="2" charset="-122"/>
              </a:rPr>
              <a:t>7</a:t>
            </a:fld>
            <a:endParaRPr lang="en-US" altLang="zh-CN">
              <a:solidFill>
                <a:srgbClr val="5F5F5F"/>
              </a:solidFill>
              <a:latin typeface="SimSun" panose="02010600030101010101" pitchFamily="2" charset="-122"/>
            </a:endParaRPr>
          </a:p>
        </p:txBody>
      </p:sp>
      <p:graphicFrame>
        <p:nvGraphicFramePr>
          <p:cNvPr id="196612" name="内容占位符 4"/>
          <p:cNvGraphicFramePr>
            <a:graphicFrameLocks noGrp="1"/>
          </p:cNvGraphicFramePr>
          <p:nvPr>
            <p:ph idx="1"/>
          </p:nvPr>
        </p:nvGraphicFramePr>
        <p:xfrm>
          <a:off x="2157413" y="2801938"/>
          <a:ext cx="795020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r:id="rId4" imgW="7948930" imgH="3054350" progId="Excel.Chart.8">
                  <p:embed/>
                </p:oleObj>
              </mc:Choice>
              <mc:Fallback>
                <p:oleObj r:id="rId4" imgW="7948930" imgH="3054350" progId="Excel.Chart.8">
                  <p:embed/>
                  <p:pic>
                    <p:nvPicPr>
                      <p:cNvPr id="0" name="Picture 104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2801938"/>
                        <a:ext cx="7950200" cy="305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3" name="Text Box 8"/>
          <p:cNvSpPr txBox="1">
            <a:spLocks noChangeArrowheads="1"/>
          </p:cNvSpPr>
          <p:nvPr/>
        </p:nvSpPr>
        <p:spPr bwMode="auto">
          <a:xfrm>
            <a:off x="9296400" y="6454198"/>
            <a:ext cx="28956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1" lang="zh-CN" altLang="en-US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r>
              <a:rPr kumimoji="1" lang="en-US" altLang="zh-CN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广州地铁</a:t>
            </a:r>
            <a:r>
              <a:rPr kumimoji="1"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 </a:t>
            </a:r>
            <a:r>
              <a:rPr kumimoji="1"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N=612</a:t>
            </a:r>
          </a:p>
        </p:txBody>
      </p:sp>
      <p:sp>
        <p:nvSpPr>
          <p:cNvPr id="196614" name="Text Box 9"/>
          <p:cNvSpPr txBox="1">
            <a:spLocks noChangeArrowheads="1"/>
          </p:cNvSpPr>
          <p:nvPr/>
        </p:nvSpPr>
        <p:spPr bwMode="auto">
          <a:xfrm>
            <a:off x="4649788" y="2276475"/>
            <a:ext cx="403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rgbClr val="000000"/>
                </a:solidFill>
                <a:latin typeface="SimSun" panose="02010600030101010101" pitchFamily="2" charset="-122"/>
              </a:rPr>
              <a:t>地铁人群每周乘坐地铁的频次     </a:t>
            </a:r>
            <a:r>
              <a:rPr lang="en-US" altLang="zh-CN" sz="1400" b="1">
                <a:solidFill>
                  <a:srgbClr val="000000"/>
                </a:solidFill>
                <a:latin typeface="SimSun" panose="02010600030101010101" pitchFamily="2" charset="-122"/>
              </a:rPr>
              <a:t>%</a:t>
            </a:r>
            <a:r>
              <a:rPr lang="zh-CN" altLang="en-US" sz="1400" b="1">
                <a:solidFill>
                  <a:srgbClr val="000000"/>
                </a:solidFill>
                <a:latin typeface="SimSun" panose="02010600030101010101" pitchFamily="2" charset="-122"/>
              </a:rPr>
              <a:t>               </a:t>
            </a:r>
            <a:endParaRPr lang="en-US" altLang="zh-CN" sz="1400" b="1">
              <a:solidFill>
                <a:srgbClr val="000000"/>
              </a:solidFill>
              <a:latin typeface="SimSun" panose="02010600030101010101" pitchFamily="2" charset="-122"/>
            </a:endParaRPr>
          </a:p>
        </p:txBody>
      </p:sp>
      <p:sp>
        <p:nvSpPr>
          <p:cNvPr id="196615" name="TextBox 11"/>
          <p:cNvSpPr txBox="1">
            <a:spLocks noChangeArrowheads="1"/>
          </p:cNvSpPr>
          <p:nvPr/>
        </p:nvSpPr>
        <p:spPr bwMode="auto">
          <a:xfrm>
            <a:off x="5664201" y="4005264"/>
            <a:ext cx="1655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FFFFFF"/>
                </a:solidFill>
                <a:latin typeface="SimSun" panose="02010600030101010101" pitchFamily="2" charset="-122"/>
              </a:rPr>
              <a:t>每周平均乘坐</a:t>
            </a:r>
            <a:r>
              <a:rPr lang="en-US" altLang="zh-CN" sz="2000" b="1">
                <a:solidFill>
                  <a:srgbClr val="FFFFFF"/>
                </a:solidFill>
                <a:latin typeface="SimSun" panose="02010600030101010101" pitchFamily="2" charset="-122"/>
              </a:rPr>
              <a:t>10.7</a:t>
            </a:r>
            <a:r>
              <a:rPr lang="zh-CN" altLang="en-US" sz="2000" b="1">
                <a:solidFill>
                  <a:srgbClr val="FFFFFF"/>
                </a:solidFill>
                <a:latin typeface="SimSun" panose="02010600030101010101" pitchFamily="2" charset="-122"/>
              </a:rPr>
              <a:t>次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984376" y="1052513"/>
            <a:ext cx="8359775" cy="1357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pPr marL="363855" indent="-363855">
              <a:lnSpc>
                <a:spcPct val="120000"/>
              </a:lnSpc>
              <a:spcBef>
                <a:spcPct val="20000"/>
              </a:spcBef>
              <a:buBlip>
                <a:blip r:embed="rId6"/>
              </a:buBlip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地铁人群乘坐地铁频率高，平均每周乘坐地铁</a:t>
            </a:r>
            <a:r>
              <a:rPr lang="en-US" altLang="zh-CN" sz="2400" b="1" dirty="0">
                <a:solidFill>
                  <a:srgbClr val="FF6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10.7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次，属于典型的上班族白领群体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My Documents\My Pictures\500_201103251323084167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09720" y="1714488"/>
            <a:ext cx="2579672" cy="1857364"/>
          </a:xfrm>
          <a:prstGeom prst="rect">
            <a:avLst/>
          </a:prstGeom>
          <a:noFill/>
          <a:effectLst>
            <a:softEdge rad="127000"/>
          </a:effectLst>
        </p:spPr>
      </p:pic>
      <p:grpSp>
        <p:nvGrpSpPr>
          <p:cNvPr id="10" name="组合 9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11" name="矩形 10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地铁乘坐频次高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商业价值明显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650938" y="5931041"/>
            <a:ext cx="6433559" cy="60613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4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地铁乘坐时间长，每次的平均时长为</a:t>
            </a:r>
            <a:r>
              <a:rPr lang="en-US" altLang="zh-CN" sz="24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27.5</a:t>
            </a:r>
            <a:r>
              <a:rPr lang="zh-CN" altLang="en-US" sz="24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63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E15BDB2E-FD30-4A3E-A317-66A8055283E1}" type="slidenum">
              <a:rPr lang="en-US" altLang="zh-CN">
                <a:solidFill>
                  <a:srgbClr val="5F5F5F"/>
                </a:solidFill>
                <a:latin typeface="SimSun" panose="02010600030101010101" pitchFamily="2" charset="-122"/>
              </a:rPr>
              <a:t>8</a:t>
            </a:fld>
            <a:endParaRPr lang="en-US" altLang="zh-CN">
              <a:solidFill>
                <a:srgbClr val="5F5F5F"/>
              </a:solidFill>
              <a:latin typeface="SimSun" panose="02010600030101010101" pitchFamily="2" charset="-122"/>
            </a:endParaRPr>
          </a:p>
        </p:txBody>
      </p:sp>
      <p:graphicFrame>
        <p:nvGraphicFramePr>
          <p:cNvPr id="197636" name="内容占位符 4"/>
          <p:cNvGraphicFramePr>
            <a:graphicFrameLocks noGrp="1"/>
          </p:cNvGraphicFramePr>
          <p:nvPr>
            <p:ph idx="1"/>
          </p:nvPr>
        </p:nvGraphicFramePr>
        <p:xfrm>
          <a:off x="2157413" y="2801938"/>
          <a:ext cx="795020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r:id="rId4" imgW="7948930" imgH="3054350" progId="Excel.Chart.8">
                  <p:embed/>
                </p:oleObj>
              </mc:Choice>
              <mc:Fallback>
                <p:oleObj r:id="rId4" imgW="7948930" imgH="3054350" progId="Excel.Chart.8">
                  <p:embed/>
                  <p:pic>
                    <p:nvPicPr>
                      <p:cNvPr id="0" name="Picture 2072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2801938"/>
                        <a:ext cx="7950200" cy="305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7" name="Text Box 9"/>
          <p:cNvSpPr txBox="1">
            <a:spLocks noChangeArrowheads="1"/>
          </p:cNvSpPr>
          <p:nvPr/>
        </p:nvSpPr>
        <p:spPr bwMode="auto">
          <a:xfrm>
            <a:off x="3024188" y="2428875"/>
            <a:ext cx="403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地铁人群每次的地铁乘坐时长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638" name="TextBox 11"/>
          <p:cNvSpPr txBox="1">
            <a:spLocks noChangeArrowheads="1"/>
          </p:cNvSpPr>
          <p:nvPr/>
        </p:nvSpPr>
        <p:spPr bwMode="auto">
          <a:xfrm>
            <a:off x="5303838" y="4221164"/>
            <a:ext cx="165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bg1"/>
                </a:solidFill>
                <a:latin typeface="SimSun" panose="02010600030101010101" pitchFamily="2" charset="-122"/>
              </a:rPr>
              <a:t>平均乘坐时长</a:t>
            </a:r>
            <a:r>
              <a:rPr lang="en-US" altLang="zh-CN" sz="2000" b="1">
                <a:solidFill>
                  <a:schemeClr val="bg1"/>
                </a:solidFill>
                <a:latin typeface="SimSun" panose="02010600030101010101" pitchFamily="2" charset="-122"/>
              </a:rPr>
              <a:t>27.5</a:t>
            </a:r>
            <a:r>
              <a:rPr lang="zh-CN" altLang="en-US" sz="2000" b="1">
                <a:solidFill>
                  <a:schemeClr val="bg1"/>
                </a:solidFill>
                <a:latin typeface="SimSun" panose="02010600030101010101" pitchFamily="2" charset="-122"/>
              </a:rPr>
              <a:t>分钟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984376" y="1052513"/>
            <a:ext cx="8359775" cy="1357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pPr marL="363855" indent="-363855">
              <a:lnSpc>
                <a:spcPct val="120000"/>
              </a:lnSpc>
              <a:spcBef>
                <a:spcPct val="20000"/>
              </a:spcBef>
              <a:buBlip>
                <a:blip r:embed="rId6"/>
              </a:buBlip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地铁人群乘坐地铁的时间较长，每次乘坐的平均时长达到</a:t>
            </a:r>
            <a:r>
              <a:rPr lang="en-US" altLang="zh-CN" sz="2400" b="1" dirty="0">
                <a:solidFill>
                  <a:srgbClr val="FF6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27.5</a:t>
            </a:r>
            <a:r>
              <a:rPr lang="zh-CN" altLang="en-US" sz="2400" b="1" dirty="0">
                <a:solidFill>
                  <a:srgbClr val="FF6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rgbClr val="FF6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640" name="Text Box 8"/>
          <p:cNvSpPr txBox="1">
            <a:spLocks noChangeArrowheads="1"/>
          </p:cNvSpPr>
          <p:nvPr/>
        </p:nvSpPr>
        <p:spPr bwMode="auto">
          <a:xfrm>
            <a:off x="8678028" y="6429087"/>
            <a:ext cx="339753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1" lang="zh-CN" altLang="en-US" sz="13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kumimoji="1" lang="zh-CN" altLang="en-US" sz="13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地铁人群调查总体 </a:t>
            </a:r>
            <a:r>
              <a:rPr kumimoji="1" lang="en-US" altLang="zh-CN" sz="13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N=3044</a:t>
            </a:r>
          </a:p>
        </p:txBody>
      </p:sp>
      <p:pic>
        <p:nvPicPr>
          <p:cNvPr id="3074" name="Picture 2" descr="D:\My Documents\My Pictures\201005161993461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7582" y="1857364"/>
            <a:ext cx="3673230" cy="2071702"/>
          </a:xfrm>
          <a:prstGeom prst="rect">
            <a:avLst/>
          </a:prstGeom>
          <a:noFill/>
          <a:effectLst>
            <a:softEdge rad="317500"/>
          </a:effectLst>
        </p:spPr>
      </p:pic>
      <p:grpSp>
        <p:nvGrpSpPr>
          <p:cNvPr id="10" name="组合 9"/>
          <p:cNvGrpSpPr/>
          <p:nvPr/>
        </p:nvGrpSpPr>
        <p:grpSpPr>
          <a:xfrm>
            <a:off x="0" y="5450"/>
            <a:ext cx="12192000" cy="609600"/>
            <a:chOff x="479425" y="728663"/>
            <a:chExt cx="2227263" cy="707886"/>
          </a:xfrm>
        </p:grpSpPr>
        <p:sp>
          <p:nvSpPr>
            <p:cNvPr id="11" name="矩形 10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25" y="796502"/>
              <a:ext cx="2143857" cy="571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地铁乘坐平均时间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674261" y="1028782"/>
            <a:ext cx="0" cy="4832092"/>
          </a:xfrm>
          <a:prstGeom prst="line">
            <a:avLst/>
          </a:prstGeom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19126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4840059" y="1028782"/>
            <a:ext cx="45627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地铁发展简史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国内当今地铁线路情况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>
                <a:latin typeface="Microsoft YaHei" charset="0"/>
                <a:ea typeface="Microsoft YaHei" charset="0"/>
                <a:cs typeface="Microsoft YaHei" charset="0"/>
              </a:rPr>
              <a:t>轨道交通痛点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平安优势与解决方案</a:t>
            </a:r>
          </a:p>
          <a:p>
            <a:endParaRPr lang="zh-CN" altLang="en-US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未来地铁畅想</a:t>
            </a:r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附录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1325</Words>
  <Application>Microsoft Office PowerPoint</Application>
  <PresentationFormat>宽屏</PresentationFormat>
  <Paragraphs>215</Paragraphs>
  <Slides>26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Microsoft JhengHei</vt:lpstr>
      <vt:lpstr>宋体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Office Theme</vt:lpstr>
      <vt:lpstr>Microsoft Excel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地铁乘坐频率高，平均每周达10.7次</vt:lpstr>
      <vt:lpstr>地铁乘坐时间长，每次的平均时长为27.5分钟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zhx</cp:lastModifiedBy>
  <cp:revision>139</cp:revision>
  <dcterms:created xsi:type="dcterms:W3CDTF">2018-09-06T16:06:09Z</dcterms:created>
  <dcterms:modified xsi:type="dcterms:W3CDTF">2018-09-07T09:52:17Z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1033-1.2.4.354</vt:lpwstr>
  </property>
</Properties>
</file>